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31"/>
  </p:notesMasterIdLst>
  <p:handoutMasterIdLst>
    <p:handoutMasterId r:id="rId32"/>
  </p:handoutMasterIdLst>
  <p:sldIdLst>
    <p:sldId id="256" r:id="rId5"/>
    <p:sldId id="279" r:id="rId6"/>
    <p:sldId id="280" r:id="rId7"/>
    <p:sldId id="281" r:id="rId8"/>
    <p:sldId id="282" r:id="rId9"/>
    <p:sldId id="283" r:id="rId10"/>
    <p:sldId id="284" r:id="rId11"/>
    <p:sldId id="285" r:id="rId12"/>
    <p:sldId id="286" r:id="rId13"/>
    <p:sldId id="287" r:id="rId14"/>
    <p:sldId id="288" r:id="rId15"/>
    <p:sldId id="289" r:id="rId16"/>
    <p:sldId id="290" r:id="rId17"/>
    <p:sldId id="291" r:id="rId18"/>
    <p:sldId id="292" r:id="rId19"/>
    <p:sldId id="293" r:id="rId20"/>
    <p:sldId id="294" r:id="rId21"/>
    <p:sldId id="295" r:id="rId22"/>
    <p:sldId id="296" r:id="rId23"/>
    <p:sldId id="297" r:id="rId24"/>
    <p:sldId id="298" r:id="rId25"/>
    <p:sldId id="299" r:id="rId26"/>
    <p:sldId id="300" r:id="rId27"/>
    <p:sldId id="301" r:id="rId28"/>
    <p:sldId id="302" r:id="rId29"/>
    <p:sldId id="303" r:id="rId30"/>
  </p:sldIdLst>
  <p:sldSz cx="12192000" cy="6858000"/>
  <p:notesSz cx="6858000" cy="9144000"/>
  <p:defaultTextStyle>
    <a:defPPr rtl="0">
      <a:defRPr lang="ru-ru"/>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6" autoAdjust="0"/>
    <p:restoredTop sz="94660"/>
  </p:normalViewPr>
  <p:slideViewPr>
    <p:cSldViewPr snapToGrid="0">
      <p:cViewPr varScale="1">
        <p:scale>
          <a:sx n="81" d="100"/>
          <a:sy n="81" d="100"/>
        </p:scale>
        <p:origin x="318" y="90"/>
      </p:cViewPr>
      <p:guideLst/>
    </p:cSldViewPr>
  </p:slideViewPr>
  <p:notesTextViewPr>
    <p:cViewPr>
      <p:scale>
        <a:sx n="1" d="1"/>
        <a:sy n="1" d="1"/>
      </p:scale>
      <p:origin x="0" y="0"/>
    </p:cViewPr>
  </p:notesTextViewPr>
  <p:notesViewPr>
    <p:cSldViewPr snapToGrid="0">
      <p:cViewPr varScale="1">
        <p:scale>
          <a:sx n="99" d="100"/>
          <a:sy n="99" d="100"/>
        </p:scale>
        <p:origin x="3570"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ru-RU" noProof="1"/>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7B1C6277-A1F0-4141-B044-524345F3FB2E}" type="datetime1">
              <a:rPr lang="ru-RU" noProof="1" smtClean="0"/>
              <a:t>18.11.2020</a:t>
            </a:fld>
            <a:endParaRPr lang="ru-RU" noProof="1"/>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ru-RU" noProof="1"/>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5AC5364-3771-4DA5-94A1-0BCFA494FEF0}" type="slidenum">
              <a:rPr lang="ru-RU" noProof="1" smtClean="0"/>
              <a:t>‹#›</a:t>
            </a:fld>
            <a:endParaRPr lang="ru-RU" noProof="1"/>
          </a:p>
        </p:txBody>
      </p:sp>
    </p:spTree>
    <p:extLst>
      <p:ext uri="{BB962C8B-B14F-4D97-AF65-F5344CB8AC3E}">
        <p14:creationId xmlns:p14="http://schemas.microsoft.com/office/powerpoint/2010/main" val="1196930875"/>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ru-RU" noProof="1"/>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0E5C4D02-FF1E-4424-9238-A06A97584C36}" type="datetime1">
              <a:rPr lang="ru-RU" noProof="1" smtClean="0"/>
              <a:t>18.11.2020</a:t>
            </a:fld>
            <a:endParaRPr lang="ru-RU" noProof="1"/>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ru-RU" noProof="1"/>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ru-RU" noProof="1"/>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2CADD3C7-09A3-4FAE-BEB8-19FEF1926070}" type="slidenum">
              <a:rPr lang="ru-RU" noProof="1" dirty="0" smtClean="0"/>
              <a:t>‹#›</a:t>
            </a:fld>
            <a:endParaRPr lang="ru-RU" noProof="1"/>
          </a:p>
        </p:txBody>
      </p:sp>
    </p:spTree>
    <p:extLst>
      <p:ext uri="{BB962C8B-B14F-4D97-AF65-F5344CB8AC3E}">
        <p14:creationId xmlns:p14="http://schemas.microsoft.com/office/powerpoint/2010/main" val="19342637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1</a:t>
            </a:fld>
            <a:endParaRPr lang="ru-RU" noProof="1"/>
          </a:p>
        </p:txBody>
      </p:sp>
    </p:spTree>
    <p:extLst>
      <p:ext uri="{BB962C8B-B14F-4D97-AF65-F5344CB8AC3E}">
        <p14:creationId xmlns:p14="http://schemas.microsoft.com/office/powerpoint/2010/main" val="20593541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10</a:t>
            </a:fld>
            <a:endParaRPr lang="ru-RU" noProof="1"/>
          </a:p>
        </p:txBody>
      </p:sp>
    </p:spTree>
    <p:extLst>
      <p:ext uri="{BB962C8B-B14F-4D97-AF65-F5344CB8AC3E}">
        <p14:creationId xmlns:p14="http://schemas.microsoft.com/office/powerpoint/2010/main" val="32138437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11</a:t>
            </a:fld>
            <a:endParaRPr lang="ru-RU" noProof="1"/>
          </a:p>
        </p:txBody>
      </p:sp>
    </p:spTree>
    <p:extLst>
      <p:ext uri="{BB962C8B-B14F-4D97-AF65-F5344CB8AC3E}">
        <p14:creationId xmlns:p14="http://schemas.microsoft.com/office/powerpoint/2010/main" val="25394612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12</a:t>
            </a:fld>
            <a:endParaRPr lang="ru-RU" noProof="1"/>
          </a:p>
        </p:txBody>
      </p:sp>
    </p:spTree>
    <p:extLst>
      <p:ext uri="{BB962C8B-B14F-4D97-AF65-F5344CB8AC3E}">
        <p14:creationId xmlns:p14="http://schemas.microsoft.com/office/powerpoint/2010/main" val="3121153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13</a:t>
            </a:fld>
            <a:endParaRPr lang="ru-RU" noProof="1"/>
          </a:p>
        </p:txBody>
      </p:sp>
    </p:spTree>
    <p:extLst>
      <p:ext uri="{BB962C8B-B14F-4D97-AF65-F5344CB8AC3E}">
        <p14:creationId xmlns:p14="http://schemas.microsoft.com/office/powerpoint/2010/main" val="10682333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14</a:t>
            </a:fld>
            <a:endParaRPr lang="ru-RU" noProof="1"/>
          </a:p>
        </p:txBody>
      </p:sp>
    </p:spTree>
    <p:extLst>
      <p:ext uri="{BB962C8B-B14F-4D97-AF65-F5344CB8AC3E}">
        <p14:creationId xmlns:p14="http://schemas.microsoft.com/office/powerpoint/2010/main" val="27205276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15</a:t>
            </a:fld>
            <a:endParaRPr lang="ru-RU" noProof="1"/>
          </a:p>
        </p:txBody>
      </p:sp>
    </p:spTree>
    <p:extLst>
      <p:ext uri="{BB962C8B-B14F-4D97-AF65-F5344CB8AC3E}">
        <p14:creationId xmlns:p14="http://schemas.microsoft.com/office/powerpoint/2010/main" val="15854542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16</a:t>
            </a:fld>
            <a:endParaRPr lang="ru-RU" noProof="1"/>
          </a:p>
        </p:txBody>
      </p:sp>
    </p:spTree>
    <p:extLst>
      <p:ext uri="{BB962C8B-B14F-4D97-AF65-F5344CB8AC3E}">
        <p14:creationId xmlns:p14="http://schemas.microsoft.com/office/powerpoint/2010/main" val="38871910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17</a:t>
            </a:fld>
            <a:endParaRPr lang="ru-RU" noProof="1"/>
          </a:p>
        </p:txBody>
      </p:sp>
    </p:spTree>
    <p:extLst>
      <p:ext uri="{BB962C8B-B14F-4D97-AF65-F5344CB8AC3E}">
        <p14:creationId xmlns:p14="http://schemas.microsoft.com/office/powerpoint/2010/main" val="40667173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18</a:t>
            </a:fld>
            <a:endParaRPr lang="ru-RU" noProof="1"/>
          </a:p>
        </p:txBody>
      </p:sp>
    </p:spTree>
    <p:extLst>
      <p:ext uri="{BB962C8B-B14F-4D97-AF65-F5344CB8AC3E}">
        <p14:creationId xmlns:p14="http://schemas.microsoft.com/office/powerpoint/2010/main" val="40279608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19</a:t>
            </a:fld>
            <a:endParaRPr lang="ru-RU" noProof="1"/>
          </a:p>
        </p:txBody>
      </p:sp>
    </p:spTree>
    <p:extLst>
      <p:ext uri="{BB962C8B-B14F-4D97-AF65-F5344CB8AC3E}">
        <p14:creationId xmlns:p14="http://schemas.microsoft.com/office/powerpoint/2010/main" val="2116731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2</a:t>
            </a:fld>
            <a:endParaRPr lang="ru-RU" noProof="1"/>
          </a:p>
        </p:txBody>
      </p:sp>
    </p:spTree>
    <p:extLst>
      <p:ext uri="{BB962C8B-B14F-4D97-AF65-F5344CB8AC3E}">
        <p14:creationId xmlns:p14="http://schemas.microsoft.com/office/powerpoint/2010/main" val="31269046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20</a:t>
            </a:fld>
            <a:endParaRPr lang="ru-RU" noProof="1"/>
          </a:p>
        </p:txBody>
      </p:sp>
    </p:spTree>
    <p:extLst>
      <p:ext uri="{BB962C8B-B14F-4D97-AF65-F5344CB8AC3E}">
        <p14:creationId xmlns:p14="http://schemas.microsoft.com/office/powerpoint/2010/main" val="35140072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21</a:t>
            </a:fld>
            <a:endParaRPr lang="ru-RU" noProof="1"/>
          </a:p>
        </p:txBody>
      </p:sp>
    </p:spTree>
    <p:extLst>
      <p:ext uri="{BB962C8B-B14F-4D97-AF65-F5344CB8AC3E}">
        <p14:creationId xmlns:p14="http://schemas.microsoft.com/office/powerpoint/2010/main" val="7652296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22</a:t>
            </a:fld>
            <a:endParaRPr lang="ru-RU" noProof="1"/>
          </a:p>
        </p:txBody>
      </p:sp>
    </p:spTree>
    <p:extLst>
      <p:ext uri="{BB962C8B-B14F-4D97-AF65-F5344CB8AC3E}">
        <p14:creationId xmlns:p14="http://schemas.microsoft.com/office/powerpoint/2010/main" val="33676656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23</a:t>
            </a:fld>
            <a:endParaRPr lang="ru-RU" noProof="1"/>
          </a:p>
        </p:txBody>
      </p:sp>
    </p:spTree>
    <p:extLst>
      <p:ext uri="{BB962C8B-B14F-4D97-AF65-F5344CB8AC3E}">
        <p14:creationId xmlns:p14="http://schemas.microsoft.com/office/powerpoint/2010/main" val="7545918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24</a:t>
            </a:fld>
            <a:endParaRPr lang="ru-RU" noProof="1"/>
          </a:p>
        </p:txBody>
      </p:sp>
    </p:spTree>
    <p:extLst>
      <p:ext uri="{BB962C8B-B14F-4D97-AF65-F5344CB8AC3E}">
        <p14:creationId xmlns:p14="http://schemas.microsoft.com/office/powerpoint/2010/main" val="40821371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25</a:t>
            </a:fld>
            <a:endParaRPr lang="ru-RU" noProof="1"/>
          </a:p>
        </p:txBody>
      </p:sp>
    </p:spTree>
    <p:extLst>
      <p:ext uri="{BB962C8B-B14F-4D97-AF65-F5344CB8AC3E}">
        <p14:creationId xmlns:p14="http://schemas.microsoft.com/office/powerpoint/2010/main" val="25164456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26</a:t>
            </a:fld>
            <a:endParaRPr lang="ru-RU" noProof="1"/>
          </a:p>
        </p:txBody>
      </p:sp>
    </p:spTree>
    <p:extLst>
      <p:ext uri="{BB962C8B-B14F-4D97-AF65-F5344CB8AC3E}">
        <p14:creationId xmlns:p14="http://schemas.microsoft.com/office/powerpoint/2010/main" val="97935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3</a:t>
            </a:fld>
            <a:endParaRPr lang="ru-RU" noProof="1"/>
          </a:p>
        </p:txBody>
      </p:sp>
    </p:spTree>
    <p:extLst>
      <p:ext uri="{BB962C8B-B14F-4D97-AF65-F5344CB8AC3E}">
        <p14:creationId xmlns:p14="http://schemas.microsoft.com/office/powerpoint/2010/main" val="1002228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4</a:t>
            </a:fld>
            <a:endParaRPr lang="ru-RU" noProof="1"/>
          </a:p>
        </p:txBody>
      </p:sp>
    </p:spTree>
    <p:extLst>
      <p:ext uri="{BB962C8B-B14F-4D97-AF65-F5344CB8AC3E}">
        <p14:creationId xmlns:p14="http://schemas.microsoft.com/office/powerpoint/2010/main" val="2647764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5</a:t>
            </a:fld>
            <a:endParaRPr lang="ru-RU" noProof="1"/>
          </a:p>
        </p:txBody>
      </p:sp>
    </p:spTree>
    <p:extLst>
      <p:ext uri="{BB962C8B-B14F-4D97-AF65-F5344CB8AC3E}">
        <p14:creationId xmlns:p14="http://schemas.microsoft.com/office/powerpoint/2010/main" val="30179824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6</a:t>
            </a:fld>
            <a:endParaRPr lang="ru-RU" noProof="1"/>
          </a:p>
        </p:txBody>
      </p:sp>
    </p:spTree>
    <p:extLst>
      <p:ext uri="{BB962C8B-B14F-4D97-AF65-F5344CB8AC3E}">
        <p14:creationId xmlns:p14="http://schemas.microsoft.com/office/powerpoint/2010/main" val="3229459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7</a:t>
            </a:fld>
            <a:endParaRPr lang="ru-RU" noProof="1"/>
          </a:p>
        </p:txBody>
      </p:sp>
    </p:spTree>
    <p:extLst>
      <p:ext uri="{BB962C8B-B14F-4D97-AF65-F5344CB8AC3E}">
        <p14:creationId xmlns:p14="http://schemas.microsoft.com/office/powerpoint/2010/main" val="17898502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8</a:t>
            </a:fld>
            <a:endParaRPr lang="ru-RU" noProof="1"/>
          </a:p>
        </p:txBody>
      </p:sp>
    </p:spTree>
    <p:extLst>
      <p:ext uri="{BB962C8B-B14F-4D97-AF65-F5344CB8AC3E}">
        <p14:creationId xmlns:p14="http://schemas.microsoft.com/office/powerpoint/2010/main" val="1888341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2CADD3C7-09A3-4FAE-BEB8-19FEF1926070}" type="slidenum">
              <a:rPr lang="ru-RU" noProof="1" smtClean="0"/>
              <a:t>9</a:t>
            </a:fld>
            <a:endParaRPr lang="ru-RU" noProof="1"/>
          </a:p>
        </p:txBody>
      </p:sp>
    </p:spTree>
    <p:extLst>
      <p:ext uri="{BB962C8B-B14F-4D97-AF65-F5344CB8AC3E}">
        <p14:creationId xmlns:p14="http://schemas.microsoft.com/office/powerpoint/2010/main" val="2718116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154955" y="1447800"/>
            <a:ext cx="8825658" cy="3329581"/>
          </a:xfrm>
        </p:spPr>
        <p:txBody>
          <a:bodyPr rtlCol="0" anchor="b"/>
          <a:lstStyle>
            <a:lvl1pPr>
              <a:defRPr sz="7200"/>
            </a:lvl1pPr>
          </a:lstStyle>
          <a:p>
            <a:pPr rtl="0"/>
            <a:r>
              <a:rPr lang="ru-RU" noProof="1" smtClean="0"/>
              <a:t>Образец заголовка</a:t>
            </a:r>
            <a:endParaRPr lang="ru-RU" noProof="1"/>
          </a:p>
        </p:txBody>
      </p:sp>
      <p:sp>
        <p:nvSpPr>
          <p:cNvPr id="3" name="Подзаголовок 2"/>
          <p:cNvSpPr>
            <a:spLocks noGrp="1"/>
          </p:cNvSpPr>
          <p:nvPr>
            <p:ph type="subTitle" idx="1"/>
          </p:nvPr>
        </p:nvSpPr>
        <p:spPr>
          <a:xfrm>
            <a:off x="1154955" y="4777380"/>
            <a:ext cx="8825658" cy="861420"/>
          </a:xfrm>
        </p:spPr>
        <p:txBody>
          <a:bodyPr rtlCol="0"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ru-RU" noProof="1" smtClean="0"/>
              <a:t>Образец подзаголовка</a:t>
            </a:r>
            <a:endParaRPr lang="ru-RU" noProof="1"/>
          </a:p>
        </p:txBody>
      </p:sp>
      <p:sp>
        <p:nvSpPr>
          <p:cNvPr id="4" name="Дата 3"/>
          <p:cNvSpPr>
            <a:spLocks noGrp="1"/>
          </p:cNvSpPr>
          <p:nvPr>
            <p:ph type="dt" sz="half" idx="10"/>
          </p:nvPr>
        </p:nvSpPr>
        <p:spPr/>
        <p:txBody>
          <a:bodyPr rtlCol="0"/>
          <a:lstStyle/>
          <a:p>
            <a:pPr rtl="0"/>
            <a:fld id="{B98FF151-C244-4002-BBF2-2C16B5366CCD}" type="datetime1">
              <a:rPr lang="ru-RU" noProof="1" smtClean="0"/>
              <a:t>18.11.2020</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ый 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54956" y="4800587"/>
            <a:ext cx="8825657" cy="566738"/>
          </a:xfrm>
        </p:spPr>
        <p:txBody>
          <a:bodyPr rtlCol="0" anchor="b">
            <a:normAutofit/>
          </a:bodyPr>
          <a:lstStyle>
            <a:lvl1pPr algn="l">
              <a:defRPr sz="2400" b="0"/>
            </a:lvl1pPr>
          </a:lstStyle>
          <a:p>
            <a:pPr rtl="0"/>
            <a:r>
              <a:rPr lang="ru-RU" noProof="1" smtClean="0"/>
              <a:t>Образец заголовка</a:t>
            </a:r>
            <a:endParaRPr lang="ru-RU" noProof="1"/>
          </a:p>
        </p:txBody>
      </p:sp>
      <p:sp>
        <p:nvSpPr>
          <p:cNvPr id="3" name="Рисунок 2"/>
          <p:cNvSpPr>
            <a:spLocks noGrp="1" noChangeAspect="1"/>
          </p:cNvSpPr>
          <p:nvPr>
            <p:ph type="pic" idx="1" hasCustomPrompt="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ru-RU" noProof="1"/>
              <a:t>Щелкните значок, чтобы добавить изображение</a:t>
            </a:r>
          </a:p>
        </p:txBody>
      </p:sp>
      <p:sp>
        <p:nvSpPr>
          <p:cNvPr id="4" name="Текст 3"/>
          <p:cNvSpPr>
            <a:spLocks noGrp="1"/>
          </p:cNvSpPr>
          <p:nvPr>
            <p:ph type="body" sz="half" idx="2" hasCustomPrompt="1"/>
          </p:nvPr>
        </p:nvSpPr>
        <p:spPr>
          <a:xfrm>
            <a:off x="1154956" y="5367325"/>
            <a:ext cx="8825656" cy="493712"/>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sp>
        <p:nvSpPr>
          <p:cNvPr id="5" name="Дата 4"/>
          <p:cNvSpPr>
            <a:spLocks noGrp="1"/>
          </p:cNvSpPr>
          <p:nvPr>
            <p:ph type="dt" sz="half" idx="10"/>
          </p:nvPr>
        </p:nvSpPr>
        <p:spPr/>
        <p:txBody>
          <a:bodyPr rtlCol="0"/>
          <a:lstStyle/>
          <a:p>
            <a:pPr rtl="0"/>
            <a:fld id="{5C2B1E2A-53F8-47AE-BA33-398D1F79B260}" type="datetime1">
              <a:rPr lang="ru-RU" noProof="1" smtClean="0"/>
              <a:t>18.11.2020</a:t>
            </a:fld>
            <a:endParaRPr lang="ru-RU" noProof="1"/>
          </a:p>
        </p:txBody>
      </p:sp>
      <p:sp>
        <p:nvSpPr>
          <p:cNvPr id="6" name="Нижний колонтитул 5"/>
          <p:cNvSpPr>
            <a:spLocks noGrp="1"/>
          </p:cNvSpPr>
          <p:nvPr>
            <p:ph type="ftr" sz="quarter" idx="11"/>
          </p:nvPr>
        </p:nvSpPr>
        <p:spPr/>
        <p:txBody>
          <a:bodyPr rtlCol="0"/>
          <a:lstStyle/>
          <a:p>
            <a:pPr rtl="0"/>
            <a:endParaRPr lang="ru-RU" noProof="1"/>
          </a:p>
        </p:txBody>
      </p:sp>
      <p:sp>
        <p:nvSpPr>
          <p:cNvPr id="7" name="Номер слайда 6"/>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54954" y="1447800"/>
            <a:ext cx="8825659" cy="1981200"/>
          </a:xfrm>
        </p:spPr>
        <p:txBody>
          <a:bodyPr rtlCol="0"/>
          <a:lstStyle>
            <a:lvl1pPr>
              <a:defRPr sz="4800"/>
            </a:lvl1pPr>
          </a:lstStyle>
          <a:p>
            <a:pPr rtl="0"/>
            <a:r>
              <a:rPr lang="ru-RU" noProof="1" smtClean="0"/>
              <a:t>Образец заголовка</a:t>
            </a:r>
            <a:endParaRPr lang="ru-RU" noProof="1"/>
          </a:p>
        </p:txBody>
      </p:sp>
      <p:sp>
        <p:nvSpPr>
          <p:cNvPr id="8" name="Текст 3"/>
          <p:cNvSpPr>
            <a:spLocks noGrp="1"/>
          </p:cNvSpPr>
          <p:nvPr>
            <p:ph type="body" sz="half" idx="2" hasCustomPrompt="1"/>
          </p:nvPr>
        </p:nvSpPr>
        <p:spPr>
          <a:xfrm>
            <a:off x="1154954" y="3657600"/>
            <a:ext cx="8825659" cy="23622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sp>
        <p:nvSpPr>
          <p:cNvPr id="4" name="Дата 3"/>
          <p:cNvSpPr>
            <a:spLocks noGrp="1"/>
          </p:cNvSpPr>
          <p:nvPr>
            <p:ph type="dt" sz="half" idx="10"/>
          </p:nvPr>
        </p:nvSpPr>
        <p:spPr/>
        <p:txBody>
          <a:bodyPr rtlCol="0"/>
          <a:lstStyle/>
          <a:p>
            <a:pPr rtl="0"/>
            <a:fld id="{24FF4EAB-1780-4A6B-99BB-200AD653FA73}" type="datetime1">
              <a:rPr lang="ru-RU" noProof="1" smtClean="0"/>
              <a:t>18.11.2020</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574801" y="1447800"/>
            <a:ext cx="7999315" cy="2323374"/>
          </a:xfrm>
        </p:spPr>
        <p:txBody>
          <a:bodyPr rtlCol="0"/>
          <a:lstStyle>
            <a:lvl1pPr>
              <a:defRPr sz="4800"/>
            </a:lvl1pPr>
          </a:lstStyle>
          <a:p>
            <a:pPr rtl="0"/>
            <a:r>
              <a:rPr lang="ru-RU" noProof="1" smtClean="0"/>
              <a:t>Образец заголовка</a:t>
            </a:r>
            <a:endParaRPr lang="ru-RU" noProof="1"/>
          </a:p>
        </p:txBody>
      </p:sp>
      <p:sp>
        <p:nvSpPr>
          <p:cNvPr id="11" name="Текст 3"/>
          <p:cNvSpPr>
            <a:spLocks noGrp="1"/>
          </p:cNvSpPr>
          <p:nvPr>
            <p:ph type="body" sz="half" idx="14" hasCustomPrompt="1"/>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sp>
        <p:nvSpPr>
          <p:cNvPr id="10" name="Текст 3"/>
          <p:cNvSpPr>
            <a:spLocks noGrp="1"/>
          </p:cNvSpPr>
          <p:nvPr>
            <p:ph type="body" sz="half" idx="2" hasCustomPrompt="1"/>
          </p:nvPr>
        </p:nvSpPr>
        <p:spPr>
          <a:xfrm>
            <a:off x="1154954" y="4350657"/>
            <a:ext cx="8825659" cy="16764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sp>
        <p:nvSpPr>
          <p:cNvPr id="4" name="Дата 3"/>
          <p:cNvSpPr>
            <a:spLocks noGrp="1"/>
          </p:cNvSpPr>
          <p:nvPr>
            <p:ph type="dt" sz="half" idx="10"/>
          </p:nvPr>
        </p:nvSpPr>
        <p:spPr/>
        <p:txBody>
          <a:bodyPr rtlCol="0"/>
          <a:lstStyle/>
          <a:p>
            <a:pPr rtl="0"/>
            <a:fld id="{EAC910B6-6CBB-4D71-B62D-1ABBC2A58073}" type="datetime1">
              <a:rPr lang="ru-RU" noProof="1" smtClean="0"/>
              <a:t>18.11.2020</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
        <p:nvSpPr>
          <p:cNvPr id="12" name="Надпись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rtl="0"/>
            <a:r>
              <a:rPr lang="ru-RU" noProof="1"/>
              <a:t>«</a:t>
            </a:r>
          </a:p>
        </p:txBody>
      </p:sp>
      <p:sp>
        <p:nvSpPr>
          <p:cNvPr id="15" name="Надпись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rtl="0"/>
            <a:r>
              <a:rPr lang="ru-RU" noProof="1"/>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54954" y="3124201"/>
            <a:ext cx="8825660" cy="1653180"/>
          </a:xfrm>
        </p:spPr>
        <p:txBody>
          <a:bodyPr rtlCol="0" anchor="b"/>
          <a:lstStyle>
            <a:lvl1pPr algn="l">
              <a:defRPr sz="4000" b="0" cap="none"/>
            </a:lvl1pPr>
          </a:lstStyle>
          <a:p>
            <a:pPr rtl="0"/>
            <a:r>
              <a:rPr lang="ru-RU" noProof="1" smtClean="0"/>
              <a:t>Образец заголовка</a:t>
            </a:r>
            <a:endParaRPr lang="ru-RU" noProof="1"/>
          </a:p>
        </p:txBody>
      </p:sp>
      <p:sp>
        <p:nvSpPr>
          <p:cNvPr id="3" name="Текст 2"/>
          <p:cNvSpPr>
            <a:spLocks noGrp="1"/>
          </p:cNvSpPr>
          <p:nvPr>
            <p:ph type="body" idx="1" hasCustomPrompt="1"/>
          </p:nvPr>
        </p:nvSpPr>
        <p:spPr>
          <a:xfrm>
            <a:off x="1154954" y="4777381"/>
            <a:ext cx="8825659" cy="860400"/>
          </a:xfrm>
        </p:spPr>
        <p:txBody>
          <a:bodyPr rtlCol="0"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ru-RU" noProof="1"/>
              <a:t>Щелкните, чтобы изменить стили текста образца слайда</a:t>
            </a:r>
          </a:p>
        </p:txBody>
      </p:sp>
      <p:sp>
        <p:nvSpPr>
          <p:cNvPr id="4" name="Дата 3"/>
          <p:cNvSpPr>
            <a:spLocks noGrp="1"/>
          </p:cNvSpPr>
          <p:nvPr>
            <p:ph type="dt" sz="half" idx="10"/>
          </p:nvPr>
        </p:nvSpPr>
        <p:spPr/>
        <p:txBody>
          <a:bodyPr rtlCol="0"/>
          <a:lstStyle/>
          <a:p>
            <a:pPr rtl="0"/>
            <a:fld id="{23F878BE-1803-465E-84E7-7C9130D675C2}" type="datetime1">
              <a:rPr lang="ru-RU" noProof="1" smtClean="0"/>
              <a:t>18.11.2020</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ойной столбец">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lvl1pPr>
              <a:defRPr sz="4200"/>
            </a:lvl1pPr>
          </a:lstStyle>
          <a:p>
            <a:pPr rtl="0"/>
            <a:r>
              <a:rPr lang="ru-RU" noProof="1" smtClean="0"/>
              <a:t>Образец заголовка</a:t>
            </a:r>
            <a:endParaRPr lang="ru-RU" noProof="1"/>
          </a:p>
        </p:txBody>
      </p:sp>
      <p:sp>
        <p:nvSpPr>
          <p:cNvPr id="3" name="Текст 2"/>
          <p:cNvSpPr>
            <a:spLocks noGrp="1"/>
          </p:cNvSpPr>
          <p:nvPr>
            <p:ph type="body" idx="1" hasCustomPrompt="1"/>
          </p:nvPr>
        </p:nvSpPr>
        <p:spPr>
          <a:xfrm>
            <a:off x="632947" y="1981200"/>
            <a:ext cx="2946866"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16" name="Текст 3"/>
          <p:cNvSpPr>
            <a:spLocks noGrp="1"/>
          </p:cNvSpPr>
          <p:nvPr>
            <p:ph type="body" sz="half" idx="15" hasCustomPrompt="1"/>
          </p:nvPr>
        </p:nvSpPr>
        <p:spPr>
          <a:xfrm>
            <a:off x="652463" y="2667000"/>
            <a:ext cx="2927350"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sp>
        <p:nvSpPr>
          <p:cNvPr id="5" name="Текст 4"/>
          <p:cNvSpPr>
            <a:spLocks noGrp="1"/>
          </p:cNvSpPr>
          <p:nvPr>
            <p:ph type="body" sz="quarter" idx="3" hasCustomPrompt="1"/>
          </p:nvPr>
        </p:nvSpPr>
        <p:spPr>
          <a:xfrm>
            <a:off x="3883659" y="1981200"/>
            <a:ext cx="2936241"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19" name="Текст 3"/>
          <p:cNvSpPr>
            <a:spLocks noGrp="1"/>
          </p:cNvSpPr>
          <p:nvPr>
            <p:ph type="body" sz="half" idx="16" hasCustomPrompt="1"/>
          </p:nvPr>
        </p:nvSpPr>
        <p:spPr>
          <a:xfrm>
            <a:off x="3873106" y="2667000"/>
            <a:ext cx="2946794"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sp>
        <p:nvSpPr>
          <p:cNvPr id="14" name="Текст 4"/>
          <p:cNvSpPr>
            <a:spLocks noGrp="1"/>
          </p:cNvSpPr>
          <p:nvPr>
            <p:ph type="body" sz="quarter" idx="13" hasCustomPrompt="1"/>
          </p:nvPr>
        </p:nvSpPr>
        <p:spPr>
          <a:xfrm>
            <a:off x="7124700" y="1981200"/>
            <a:ext cx="2932113"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20" name="Текст 3"/>
          <p:cNvSpPr>
            <a:spLocks noGrp="1"/>
          </p:cNvSpPr>
          <p:nvPr>
            <p:ph type="body" sz="half" idx="17" hasCustomPrompt="1"/>
          </p:nvPr>
        </p:nvSpPr>
        <p:spPr>
          <a:xfrm>
            <a:off x="7124700" y="2667000"/>
            <a:ext cx="2932113"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cxnSp>
        <p:nvCxnSpPr>
          <p:cNvPr id="17" name="Прямая соединительная линия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Прямая соединительная линия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Дата 3"/>
          <p:cNvSpPr>
            <a:spLocks noGrp="1"/>
          </p:cNvSpPr>
          <p:nvPr>
            <p:ph type="dt" sz="half" idx="10"/>
          </p:nvPr>
        </p:nvSpPr>
        <p:spPr/>
        <p:txBody>
          <a:bodyPr rtlCol="0"/>
          <a:lstStyle/>
          <a:p>
            <a:pPr rtl="0"/>
            <a:fld id="{73EA3D1B-E0CB-4449-8A7F-BA38DD5C4730}" type="datetime1">
              <a:rPr lang="ru-RU" noProof="1" smtClean="0"/>
              <a:t>18.11.2020</a:t>
            </a:fld>
            <a:endParaRPr lang="ru-RU" noProof="1"/>
          </a:p>
        </p:txBody>
      </p:sp>
      <p:sp>
        <p:nvSpPr>
          <p:cNvPr id="4"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lvl1pPr>
              <a:defRPr sz="4200"/>
            </a:lvl1pPr>
          </a:lstStyle>
          <a:p>
            <a:pPr rtl="0"/>
            <a:r>
              <a:rPr lang="ru-RU" noProof="1" smtClean="0"/>
              <a:t>Образец заголовка</a:t>
            </a:r>
            <a:endParaRPr lang="ru-RU" noProof="1"/>
          </a:p>
        </p:txBody>
      </p:sp>
      <p:sp>
        <p:nvSpPr>
          <p:cNvPr id="3" name="Текст 2"/>
          <p:cNvSpPr>
            <a:spLocks noGrp="1"/>
          </p:cNvSpPr>
          <p:nvPr>
            <p:ph type="body" idx="1" hasCustomPrompt="1"/>
          </p:nvPr>
        </p:nvSpPr>
        <p:spPr>
          <a:xfrm>
            <a:off x="652463" y="4250949"/>
            <a:ext cx="2940050"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29" name="Рисунок 2"/>
          <p:cNvSpPr>
            <a:spLocks noGrp="1" noChangeAspect="1"/>
          </p:cNvSpPr>
          <p:nvPr>
            <p:ph type="pic" idx="15" hasCustomPrompt="1"/>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ru-RU" noProof="1"/>
              <a:t>Щелкните значок, чтобы добавить изображение</a:t>
            </a:r>
          </a:p>
        </p:txBody>
      </p:sp>
      <p:sp>
        <p:nvSpPr>
          <p:cNvPr id="22" name="Текст 3"/>
          <p:cNvSpPr>
            <a:spLocks noGrp="1"/>
          </p:cNvSpPr>
          <p:nvPr>
            <p:ph type="body" sz="half" idx="18" hasCustomPrompt="1"/>
          </p:nvPr>
        </p:nvSpPr>
        <p:spPr>
          <a:xfrm>
            <a:off x="652463" y="4827211"/>
            <a:ext cx="2940050"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sp>
        <p:nvSpPr>
          <p:cNvPr id="5" name="Текст 4"/>
          <p:cNvSpPr>
            <a:spLocks noGrp="1"/>
          </p:cNvSpPr>
          <p:nvPr>
            <p:ph type="body" sz="quarter" idx="3" hasCustomPrompt="1"/>
          </p:nvPr>
        </p:nvSpPr>
        <p:spPr>
          <a:xfrm>
            <a:off x="3889375" y="4250949"/>
            <a:ext cx="2930525"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30" name="Рисунок 2"/>
          <p:cNvSpPr>
            <a:spLocks noGrp="1" noChangeAspect="1"/>
          </p:cNvSpPr>
          <p:nvPr>
            <p:ph type="pic" idx="21" hasCustomPrompt="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ru-RU" noProof="1"/>
              <a:t>Щелкните значок, чтобы добавить изображение</a:t>
            </a:r>
          </a:p>
        </p:txBody>
      </p:sp>
      <p:sp>
        <p:nvSpPr>
          <p:cNvPr id="23" name="Текст 3"/>
          <p:cNvSpPr>
            <a:spLocks noGrp="1"/>
          </p:cNvSpPr>
          <p:nvPr>
            <p:ph type="body" sz="half" idx="19" hasCustomPrompt="1"/>
          </p:nvPr>
        </p:nvSpPr>
        <p:spPr>
          <a:xfrm>
            <a:off x="3888022" y="4827210"/>
            <a:ext cx="2934406"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sp>
        <p:nvSpPr>
          <p:cNvPr id="14" name="Текст 4"/>
          <p:cNvSpPr>
            <a:spLocks noGrp="1"/>
          </p:cNvSpPr>
          <p:nvPr>
            <p:ph type="body" sz="quarter" idx="13" hasCustomPrompt="1"/>
          </p:nvPr>
        </p:nvSpPr>
        <p:spPr>
          <a:xfrm>
            <a:off x="7124700" y="4250949"/>
            <a:ext cx="2932113"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31" name="Рисунок 2"/>
          <p:cNvSpPr>
            <a:spLocks noGrp="1" noChangeAspect="1"/>
          </p:cNvSpPr>
          <p:nvPr>
            <p:ph type="pic" idx="22" hasCustomPrompt="1"/>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ru-RU" noProof="1"/>
              <a:t>Щелкните значок, чтобы добавить изображение</a:t>
            </a:r>
          </a:p>
        </p:txBody>
      </p:sp>
      <p:sp>
        <p:nvSpPr>
          <p:cNvPr id="24" name="Текст 3"/>
          <p:cNvSpPr>
            <a:spLocks noGrp="1"/>
          </p:cNvSpPr>
          <p:nvPr>
            <p:ph type="body" sz="half" idx="20" hasCustomPrompt="1"/>
          </p:nvPr>
        </p:nvSpPr>
        <p:spPr>
          <a:xfrm>
            <a:off x="7124575" y="4827208"/>
            <a:ext cx="2935997"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cxnSp>
        <p:nvCxnSpPr>
          <p:cNvPr id="19" name="Прямая соединительная линия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Прямая соединительная линия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Дата 3"/>
          <p:cNvSpPr>
            <a:spLocks noGrp="1"/>
          </p:cNvSpPr>
          <p:nvPr>
            <p:ph type="dt" sz="half" idx="10"/>
          </p:nvPr>
        </p:nvSpPr>
        <p:spPr/>
        <p:txBody>
          <a:bodyPr rtlCol="0"/>
          <a:lstStyle/>
          <a:p>
            <a:pPr rtl="0"/>
            <a:fld id="{7B71E7D8-E921-4C6E-9AD8-94ECF69EF1A1}" type="datetime1">
              <a:rPr lang="ru-RU" noProof="1" smtClean="0"/>
              <a:t>18.11.2020</a:t>
            </a:fld>
            <a:endParaRPr lang="ru-RU" noProof="1"/>
          </a:p>
        </p:txBody>
      </p:sp>
      <p:sp>
        <p:nvSpPr>
          <p:cNvPr id="4"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1" smtClean="0"/>
              <a:t>Образец заголовка</a:t>
            </a:r>
            <a:endParaRPr lang="ru-RU" noProof="1"/>
          </a:p>
        </p:txBody>
      </p:sp>
      <p:sp>
        <p:nvSpPr>
          <p:cNvPr id="3" name="Вертикальный текст 2"/>
          <p:cNvSpPr>
            <a:spLocks noGrp="1"/>
          </p:cNvSpPr>
          <p:nvPr>
            <p:ph type="body" orient="vert" idx="1" hasCustomPrompt="1"/>
          </p:nvPr>
        </p:nvSpPr>
        <p:spPr/>
        <p:txBody>
          <a:bodyPr vert="eaVert" rtlCol="0" anchor="t" anchorCtr="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Дата 3"/>
          <p:cNvSpPr>
            <a:spLocks noGrp="1"/>
          </p:cNvSpPr>
          <p:nvPr>
            <p:ph type="dt" sz="half" idx="10"/>
          </p:nvPr>
        </p:nvSpPr>
        <p:spPr/>
        <p:txBody>
          <a:bodyPr rtlCol="0"/>
          <a:lstStyle/>
          <a:p>
            <a:pPr rtl="0"/>
            <a:fld id="{D03D02C9-0F34-4289-9115-DC16AE64948D}" type="datetime1">
              <a:rPr lang="ru-RU" noProof="1" smtClean="0"/>
              <a:t>18.11.2020</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304212" y="430213"/>
            <a:ext cx="1752601" cy="5826125"/>
          </a:xfrm>
        </p:spPr>
        <p:txBody>
          <a:bodyPr vert="eaVert" rtlCol="0" anchor="b" anchorCtr="0"/>
          <a:lstStyle/>
          <a:p>
            <a:pPr rtl="0"/>
            <a:r>
              <a:rPr lang="ru-RU" noProof="1" smtClean="0"/>
              <a:t>Образец заголовка</a:t>
            </a:r>
            <a:endParaRPr lang="ru-RU" noProof="1"/>
          </a:p>
        </p:txBody>
      </p:sp>
      <p:sp>
        <p:nvSpPr>
          <p:cNvPr id="3" name="Вертикальный текст 2"/>
          <p:cNvSpPr>
            <a:spLocks noGrp="1"/>
          </p:cNvSpPr>
          <p:nvPr>
            <p:ph type="body" orient="vert" idx="1" hasCustomPrompt="1"/>
          </p:nvPr>
        </p:nvSpPr>
        <p:spPr>
          <a:xfrm>
            <a:off x="652463" y="887414"/>
            <a:ext cx="7423149" cy="5368924"/>
          </a:xfrm>
        </p:spPr>
        <p:txBody>
          <a:bodyPr vert="eaVert" rtlCol="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Дата 3"/>
          <p:cNvSpPr>
            <a:spLocks noGrp="1"/>
          </p:cNvSpPr>
          <p:nvPr>
            <p:ph type="dt" sz="half" idx="10"/>
          </p:nvPr>
        </p:nvSpPr>
        <p:spPr/>
        <p:txBody>
          <a:bodyPr rtlCol="0"/>
          <a:lstStyle/>
          <a:p>
            <a:pPr rtl="0"/>
            <a:fld id="{9B470D47-015E-43A7-9309-519C148563F4}" type="datetime1">
              <a:rPr lang="ru-RU" noProof="1" smtClean="0"/>
              <a:t>18.11.2020</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1" smtClean="0"/>
              <a:t>Образец заголовка</a:t>
            </a:r>
            <a:endParaRPr lang="ru-RU" noProof="1"/>
          </a:p>
        </p:txBody>
      </p:sp>
      <p:sp>
        <p:nvSpPr>
          <p:cNvPr id="3" name="Объект 2"/>
          <p:cNvSpPr>
            <a:spLocks noGrp="1"/>
          </p:cNvSpPr>
          <p:nvPr>
            <p:ph idx="1" hasCustomPrompt="1"/>
          </p:nvPr>
        </p:nvSpPr>
        <p:spPr/>
        <p:txBody>
          <a:bodyPr rtlCol="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7" name="Дата 3"/>
          <p:cNvSpPr>
            <a:spLocks noGrp="1"/>
          </p:cNvSpPr>
          <p:nvPr>
            <p:ph type="dt" sz="half" idx="10"/>
          </p:nvPr>
        </p:nvSpPr>
        <p:spPr/>
        <p:txBody>
          <a:bodyPr rtlCol="0"/>
          <a:lstStyle/>
          <a:p>
            <a:pPr rtl="0"/>
            <a:fld id="{286ACEBB-7B4C-45A7-B3BC-AFC40725712D}" type="datetime1">
              <a:rPr lang="ru-RU" noProof="1" smtClean="0"/>
              <a:t>18.11.2020</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54956" y="2861733"/>
            <a:ext cx="8825657" cy="1915647"/>
          </a:xfrm>
        </p:spPr>
        <p:txBody>
          <a:bodyPr rtlCol="0" anchor="b"/>
          <a:lstStyle>
            <a:lvl1pPr algn="l">
              <a:defRPr sz="4000" b="0" cap="none"/>
            </a:lvl1pPr>
          </a:lstStyle>
          <a:p>
            <a:pPr rtl="0"/>
            <a:r>
              <a:rPr lang="ru-RU" noProof="1" smtClean="0"/>
              <a:t>Образец заголовка</a:t>
            </a:r>
            <a:endParaRPr lang="ru-RU" noProof="1"/>
          </a:p>
        </p:txBody>
      </p:sp>
      <p:sp>
        <p:nvSpPr>
          <p:cNvPr id="3" name="Текст 2"/>
          <p:cNvSpPr>
            <a:spLocks noGrp="1"/>
          </p:cNvSpPr>
          <p:nvPr>
            <p:ph type="body" idx="1" hasCustomPrompt="1"/>
          </p:nvPr>
        </p:nvSpPr>
        <p:spPr>
          <a:xfrm>
            <a:off x="1154955" y="4777381"/>
            <a:ext cx="8825658" cy="860400"/>
          </a:xfrm>
        </p:spPr>
        <p:txBody>
          <a:bodyPr rtlCol="0"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ru-RU" noProof="1"/>
              <a:t>Щелкните, чтобы изменить стили текста образца слайда</a:t>
            </a:r>
          </a:p>
        </p:txBody>
      </p:sp>
      <p:sp>
        <p:nvSpPr>
          <p:cNvPr id="4" name="Дата 3"/>
          <p:cNvSpPr>
            <a:spLocks noGrp="1"/>
          </p:cNvSpPr>
          <p:nvPr>
            <p:ph type="dt" sz="half" idx="10"/>
          </p:nvPr>
        </p:nvSpPr>
        <p:spPr/>
        <p:txBody>
          <a:bodyPr rtlCol="0"/>
          <a:lstStyle/>
          <a:p>
            <a:pPr rtl="0"/>
            <a:fld id="{B7236B78-9423-4471-B841-EA09B0A9FFF0}" type="datetime1">
              <a:rPr lang="ru-RU" noProof="1" smtClean="0"/>
              <a:t>18.11.2020</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1" smtClean="0"/>
              <a:t>Образец заголовка</a:t>
            </a:r>
            <a:endParaRPr lang="ru-RU" noProof="1"/>
          </a:p>
        </p:txBody>
      </p:sp>
      <p:sp>
        <p:nvSpPr>
          <p:cNvPr id="3" name="Объект 2"/>
          <p:cNvSpPr>
            <a:spLocks noGrp="1"/>
          </p:cNvSpPr>
          <p:nvPr>
            <p:ph sz="half" idx="1" hasCustomPrompt="1"/>
          </p:nvPr>
        </p:nvSpPr>
        <p:spPr>
          <a:xfrm>
            <a:off x="1103312" y="2060575"/>
            <a:ext cx="4396339" cy="4195763"/>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Объект 3"/>
          <p:cNvSpPr>
            <a:spLocks noGrp="1"/>
          </p:cNvSpPr>
          <p:nvPr>
            <p:ph sz="half" idx="2" hasCustomPrompt="1"/>
          </p:nvPr>
        </p:nvSpPr>
        <p:spPr>
          <a:xfrm>
            <a:off x="5654493" y="2056092"/>
            <a:ext cx="4396341" cy="4200245"/>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5" name="Дата 4"/>
          <p:cNvSpPr>
            <a:spLocks noGrp="1"/>
          </p:cNvSpPr>
          <p:nvPr>
            <p:ph type="dt" sz="half" idx="10"/>
          </p:nvPr>
        </p:nvSpPr>
        <p:spPr/>
        <p:txBody>
          <a:bodyPr rtlCol="0"/>
          <a:lstStyle/>
          <a:p>
            <a:pPr rtl="0"/>
            <a:fld id="{33E01A64-83B6-4AE3-A473-D59C94E07287}" type="datetime1">
              <a:rPr lang="ru-RU" noProof="1" smtClean="0"/>
              <a:t>18.11.2020</a:t>
            </a:fld>
            <a:endParaRPr lang="ru-RU" noProof="1"/>
          </a:p>
        </p:txBody>
      </p:sp>
      <p:sp>
        <p:nvSpPr>
          <p:cNvPr id="6" name="Нижний колонтитул 5"/>
          <p:cNvSpPr>
            <a:spLocks noGrp="1"/>
          </p:cNvSpPr>
          <p:nvPr>
            <p:ph type="ftr" sz="quarter" idx="11"/>
          </p:nvPr>
        </p:nvSpPr>
        <p:spPr/>
        <p:txBody>
          <a:bodyPr rtlCol="0"/>
          <a:lstStyle/>
          <a:p>
            <a:pPr rtl="0"/>
            <a:endParaRPr lang="ru-RU" noProof="1"/>
          </a:p>
        </p:txBody>
      </p:sp>
      <p:sp>
        <p:nvSpPr>
          <p:cNvPr id="7" name="Номер слайда 6"/>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lvl1pPr>
              <a:defRPr/>
            </a:lvl1pPr>
          </a:lstStyle>
          <a:p>
            <a:pPr rtl="0"/>
            <a:r>
              <a:rPr lang="ru-RU" noProof="1" smtClean="0"/>
              <a:t>Образец заголовка</a:t>
            </a:r>
            <a:endParaRPr lang="ru-RU" noProof="1"/>
          </a:p>
        </p:txBody>
      </p:sp>
      <p:sp>
        <p:nvSpPr>
          <p:cNvPr id="3" name="Текст 2"/>
          <p:cNvSpPr>
            <a:spLocks noGrp="1"/>
          </p:cNvSpPr>
          <p:nvPr>
            <p:ph type="body" idx="1" hasCustomPrompt="1"/>
          </p:nvPr>
        </p:nvSpPr>
        <p:spPr>
          <a:xfrm>
            <a:off x="1103313" y="1905000"/>
            <a:ext cx="4396338"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4" name="Объект 3"/>
          <p:cNvSpPr>
            <a:spLocks noGrp="1"/>
          </p:cNvSpPr>
          <p:nvPr>
            <p:ph sz="half" idx="2" hasCustomPrompt="1"/>
          </p:nvPr>
        </p:nvSpPr>
        <p:spPr>
          <a:xfrm>
            <a:off x="1103312"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5" name="Текст 4"/>
          <p:cNvSpPr>
            <a:spLocks noGrp="1"/>
          </p:cNvSpPr>
          <p:nvPr>
            <p:ph type="body" sz="quarter" idx="3" hasCustomPrompt="1"/>
          </p:nvPr>
        </p:nvSpPr>
        <p:spPr>
          <a:xfrm>
            <a:off x="5654495" y="1905000"/>
            <a:ext cx="4396339"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6" name="Объект 5"/>
          <p:cNvSpPr>
            <a:spLocks noGrp="1"/>
          </p:cNvSpPr>
          <p:nvPr>
            <p:ph sz="quarter" idx="4" hasCustomPrompt="1"/>
          </p:nvPr>
        </p:nvSpPr>
        <p:spPr>
          <a:xfrm>
            <a:off x="5654495"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7" name="Дата 6"/>
          <p:cNvSpPr>
            <a:spLocks noGrp="1"/>
          </p:cNvSpPr>
          <p:nvPr>
            <p:ph type="dt" sz="half" idx="10"/>
          </p:nvPr>
        </p:nvSpPr>
        <p:spPr/>
        <p:txBody>
          <a:bodyPr rtlCol="0"/>
          <a:lstStyle/>
          <a:p>
            <a:pPr rtl="0"/>
            <a:fld id="{530DD46B-9A9A-4459-9653-7130D84484F9}" type="datetime1">
              <a:rPr lang="ru-RU" noProof="1" smtClean="0"/>
              <a:t>18.11.2020</a:t>
            </a:fld>
            <a:endParaRPr lang="ru-RU" noProof="1"/>
          </a:p>
        </p:txBody>
      </p:sp>
      <p:sp>
        <p:nvSpPr>
          <p:cNvPr id="8" name="Нижний колонтитул 7"/>
          <p:cNvSpPr>
            <a:spLocks noGrp="1"/>
          </p:cNvSpPr>
          <p:nvPr>
            <p:ph type="ftr" sz="quarter" idx="11"/>
          </p:nvPr>
        </p:nvSpPr>
        <p:spPr/>
        <p:txBody>
          <a:bodyPr rtlCol="0"/>
          <a:lstStyle/>
          <a:p>
            <a:pPr rtl="0"/>
            <a:endParaRPr lang="ru-RU" noProof="1"/>
          </a:p>
        </p:txBody>
      </p:sp>
      <p:sp>
        <p:nvSpPr>
          <p:cNvPr id="9" name="Номер слайда 8"/>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1" smtClean="0"/>
              <a:t>Образец заголовка</a:t>
            </a:r>
            <a:endParaRPr lang="ru-RU" noProof="1"/>
          </a:p>
        </p:txBody>
      </p:sp>
      <p:sp>
        <p:nvSpPr>
          <p:cNvPr id="7" name="Дата 2"/>
          <p:cNvSpPr>
            <a:spLocks noGrp="1"/>
          </p:cNvSpPr>
          <p:nvPr>
            <p:ph type="dt" sz="half" idx="10"/>
          </p:nvPr>
        </p:nvSpPr>
        <p:spPr/>
        <p:txBody>
          <a:bodyPr rtlCol="0"/>
          <a:lstStyle/>
          <a:p>
            <a:pPr rtl="0"/>
            <a:fld id="{A3387C3D-F039-41A5-9B88-A717D98F4E75}" type="datetime1">
              <a:rPr lang="ru-RU" noProof="1" smtClean="0"/>
              <a:t>18.11.2020</a:t>
            </a:fld>
            <a:endParaRPr lang="ru-RU" noProof="1"/>
          </a:p>
        </p:txBody>
      </p:sp>
      <p:sp>
        <p:nvSpPr>
          <p:cNvPr id="5" name="Нижний колонтитул 3"/>
          <p:cNvSpPr>
            <a:spLocks noGrp="1"/>
          </p:cNvSpPr>
          <p:nvPr>
            <p:ph type="ftr" sz="quarter" idx="11"/>
          </p:nvPr>
        </p:nvSpPr>
        <p:spPr/>
        <p:txBody>
          <a:bodyPr rtlCol="0"/>
          <a:lstStyle/>
          <a:p>
            <a:pPr rtl="0"/>
            <a:endParaRPr lang="ru-RU" noProof="1"/>
          </a:p>
        </p:txBody>
      </p:sp>
      <p:sp>
        <p:nvSpPr>
          <p:cNvPr id="6" name="Номер слайда 4"/>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7" name="Дата 1"/>
          <p:cNvSpPr>
            <a:spLocks noGrp="1"/>
          </p:cNvSpPr>
          <p:nvPr>
            <p:ph type="dt" sz="half" idx="10"/>
          </p:nvPr>
        </p:nvSpPr>
        <p:spPr/>
        <p:txBody>
          <a:bodyPr rtlCol="0"/>
          <a:lstStyle/>
          <a:p>
            <a:pPr rtl="0"/>
            <a:fld id="{B709592A-ED7A-4FC5-95D5-FC4C7C6858AD}" type="datetime1">
              <a:rPr lang="ru-RU" noProof="1" smtClean="0"/>
              <a:t>18.11.2020</a:t>
            </a:fld>
            <a:endParaRPr lang="ru-RU" noProof="1"/>
          </a:p>
        </p:txBody>
      </p:sp>
      <p:sp>
        <p:nvSpPr>
          <p:cNvPr id="5" name="Нижний колонтитул 2"/>
          <p:cNvSpPr>
            <a:spLocks noGrp="1"/>
          </p:cNvSpPr>
          <p:nvPr>
            <p:ph type="ftr" sz="quarter" idx="11"/>
          </p:nvPr>
        </p:nvSpPr>
        <p:spPr/>
        <p:txBody>
          <a:bodyPr rtlCol="0"/>
          <a:lstStyle/>
          <a:p>
            <a:pPr rtl="0"/>
            <a:endParaRPr lang="ru-RU" noProof="1"/>
          </a:p>
        </p:txBody>
      </p:sp>
      <p:sp>
        <p:nvSpPr>
          <p:cNvPr id="6" name="Номер слайда 3"/>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54953" y="1447800"/>
            <a:ext cx="3401064" cy="1447800"/>
          </a:xfrm>
        </p:spPr>
        <p:txBody>
          <a:bodyPr rtlCol="0" anchor="b"/>
          <a:lstStyle>
            <a:lvl1pPr algn="l">
              <a:defRPr sz="2400" b="0"/>
            </a:lvl1pPr>
          </a:lstStyle>
          <a:p>
            <a:pPr rtl="0"/>
            <a:r>
              <a:rPr lang="ru-RU" noProof="1" smtClean="0"/>
              <a:t>Образец заголовка</a:t>
            </a:r>
            <a:endParaRPr lang="ru-RU" noProof="1"/>
          </a:p>
        </p:txBody>
      </p:sp>
      <p:sp>
        <p:nvSpPr>
          <p:cNvPr id="3" name="Объект 2"/>
          <p:cNvSpPr>
            <a:spLocks noGrp="1"/>
          </p:cNvSpPr>
          <p:nvPr>
            <p:ph idx="1" hasCustomPrompt="1"/>
          </p:nvPr>
        </p:nvSpPr>
        <p:spPr>
          <a:xfrm>
            <a:off x="4784616" y="1447800"/>
            <a:ext cx="5195997" cy="4572000"/>
          </a:xfrm>
        </p:spPr>
        <p:txBody>
          <a:bodyPr rtlCol="0"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Текст 3"/>
          <p:cNvSpPr>
            <a:spLocks noGrp="1"/>
          </p:cNvSpPr>
          <p:nvPr>
            <p:ph type="body" sz="half" idx="2" hasCustomPrompt="1"/>
          </p:nvPr>
        </p:nvSpPr>
        <p:spPr>
          <a:xfrm>
            <a:off x="1154953" y="3129280"/>
            <a:ext cx="3401063" cy="2895599"/>
          </a:xfrm>
        </p:spPr>
        <p:txBody>
          <a:bodyPr rtlCol="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sp>
        <p:nvSpPr>
          <p:cNvPr id="7" name="Дата 4"/>
          <p:cNvSpPr>
            <a:spLocks noGrp="1"/>
          </p:cNvSpPr>
          <p:nvPr>
            <p:ph type="dt" sz="half" idx="10"/>
          </p:nvPr>
        </p:nvSpPr>
        <p:spPr/>
        <p:txBody>
          <a:bodyPr rtlCol="0"/>
          <a:lstStyle/>
          <a:p>
            <a:pPr rtl="0"/>
            <a:fld id="{1547A606-2241-4F73-8CA3-E371430ADB45}" type="datetime1">
              <a:rPr lang="ru-RU" noProof="1" smtClean="0"/>
              <a:t>18.11.2020</a:t>
            </a:fld>
            <a:endParaRPr lang="ru-RU" noProof="1"/>
          </a:p>
        </p:txBody>
      </p:sp>
      <p:sp>
        <p:nvSpPr>
          <p:cNvPr id="5" name="Нижний колонтитул 5"/>
          <p:cNvSpPr>
            <a:spLocks noGrp="1"/>
          </p:cNvSpPr>
          <p:nvPr>
            <p:ph type="ftr" sz="quarter" idx="11"/>
          </p:nvPr>
        </p:nvSpPr>
        <p:spPr/>
        <p:txBody>
          <a:bodyPr rtlCol="0"/>
          <a:lstStyle/>
          <a:p>
            <a:pPr rtl="0"/>
            <a:endParaRPr lang="ru-RU" noProof="1"/>
          </a:p>
        </p:txBody>
      </p:sp>
      <p:sp>
        <p:nvSpPr>
          <p:cNvPr id="6" name="Номер слайда 6"/>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53907" y="1854192"/>
            <a:ext cx="5092906" cy="1574808"/>
          </a:xfrm>
        </p:spPr>
        <p:txBody>
          <a:bodyPr rtlCol="0" anchor="b">
            <a:normAutofit/>
          </a:bodyPr>
          <a:lstStyle>
            <a:lvl1pPr algn="l">
              <a:defRPr sz="3600" b="0"/>
            </a:lvl1pPr>
          </a:lstStyle>
          <a:p>
            <a:pPr rtl="0"/>
            <a:r>
              <a:rPr lang="ru-RU" noProof="1" smtClean="0"/>
              <a:t>Образец заголовка</a:t>
            </a:r>
            <a:endParaRPr lang="ru-RU" noProof="1"/>
          </a:p>
        </p:txBody>
      </p:sp>
      <p:sp>
        <p:nvSpPr>
          <p:cNvPr id="3" name="Рисунок 2"/>
          <p:cNvSpPr>
            <a:spLocks noGrp="1" noChangeAspect="1"/>
          </p:cNvSpPr>
          <p:nvPr>
            <p:ph type="pic" idx="1" hasCustomPrompt="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ru-RU" noProof="1"/>
              <a:t>Щелкните значок, чтобы добавить изображение</a:t>
            </a:r>
          </a:p>
        </p:txBody>
      </p:sp>
      <p:sp>
        <p:nvSpPr>
          <p:cNvPr id="4" name="Текст 3"/>
          <p:cNvSpPr>
            <a:spLocks noGrp="1"/>
          </p:cNvSpPr>
          <p:nvPr>
            <p:ph type="body" sz="half" idx="2" hasCustomPrompt="1"/>
          </p:nvPr>
        </p:nvSpPr>
        <p:spPr>
          <a:xfrm>
            <a:off x="1154954" y="3657600"/>
            <a:ext cx="5084979" cy="1371600"/>
          </a:xfrm>
        </p:spPr>
        <p:txBody>
          <a:bodyPr rtlCol="0">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noProof="1"/>
              <a:t>Щелкните, чтобы изменить стили текста образца слайда</a:t>
            </a:r>
          </a:p>
        </p:txBody>
      </p:sp>
      <p:sp>
        <p:nvSpPr>
          <p:cNvPr id="5" name="Дата 4"/>
          <p:cNvSpPr>
            <a:spLocks noGrp="1"/>
          </p:cNvSpPr>
          <p:nvPr>
            <p:ph type="dt" sz="half" idx="10"/>
          </p:nvPr>
        </p:nvSpPr>
        <p:spPr/>
        <p:txBody>
          <a:bodyPr rtlCol="0"/>
          <a:lstStyle/>
          <a:p>
            <a:pPr rtl="0"/>
            <a:fld id="{A03F3B0D-9C8E-49E2-A8E6-6C12A28C5287}" type="datetime1">
              <a:rPr lang="ru-RU" noProof="1" smtClean="0"/>
              <a:t>18.11.2020</a:t>
            </a:fld>
            <a:endParaRPr lang="ru-RU" noProof="1"/>
          </a:p>
        </p:txBody>
      </p:sp>
      <p:sp>
        <p:nvSpPr>
          <p:cNvPr id="6" name="Нижний колонтитул 5"/>
          <p:cNvSpPr>
            <a:spLocks noGrp="1"/>
          </p:cNvSpPr>
          <p:nvPr>
            <p:ph type="ftr" sz="quarter" idx="11"/>
          </p:nvPr>
        </p:nvSpPr>
        <p:spPr/>
        <p:txBody>
          <a:bodyPr rtlCol="0"/>
          <a:lstStyle/>
          <a:p>
            <a:pPr rtl="0"/>
            <a:endParaRPr lang="ru-RU" noProof="1"/>
          </a:p>
        </p:txBody>
      </p:sp>
      <p:sp>
        <p:nvSpPr>
          <p:cNvPr id="7" name="Номер слайда 6"/>
          <p:cNvSpPr>
            <a:spLocks noGrp="1"/>
          </p:cNvSpPr>
          <p:nvPr>
            <p:ph type="sldNum" sz="quarter" idx="12"/>
          </p:nvPr>
        </p:nvSpPr>
        <p:spPr/>
        <p:txBody>
          <a:bodyPr rtlCol="0"/>
          <a:lstStyle/>
          <a:p>
            <a:pPr rtl="0"/>
            <a:fld id="{D57F1E4F-1CFF-5643-939E-02111984F565}" type="slidenum">
              <a:rPr lang="ru-RU" noProof="1" dirty="0" smtClean="0"/>
              <a:t>‹#›</a:t>
            </a:fld>
            <a:endParaRPr lang="ru-RU" noProof="1"/>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Рисунок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Рисунок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Овал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Рисунок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Рисунок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Прямоугольник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pPr rtl="0"/>
            <a:r>
              <a:rPr lang="ru-RU" noProof="1"/>
              <a:t>Образец заголовка</a:t>
            </a:r>
          </a:p>
        </p:txBody>
      </p:sp>
      <p:sp>
        <p:nvSpPr>
          <p:cNvPr id="3" name="Текст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Дата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pPr rtl="0"/>
            <a:fld id="{6FE6F31D-5525-403C-AE4E-91AEEB8DB289}" type="datetime1">
              <a:rPr lang="ru-RU" noProof="1" smtClean="0"/>
              <a:t>18.11.2020</a:t>
            </a:fld>
            <a:endParaRPr lang="ru-RU" noProof="1"/>
          </a:p>
        </p:txBody>
      </p:sp>
      <p:sp>
        <p:nvSpPr>
          <p:cNvPr id="5" name="Нижний колонтитул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pPr rtl="0"/>
            <a:endParaRPr lang="ru-RU" noProof="1"/>
          </a:p>
        </p:txBody>
      </p:sp>
      <p:sp>
        <p:nvSpPr>
          <p:cNvPr id="6" name="Номер слайда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pPr rtl="0"/>
            <a:fld id="{D57F1E4F-1CFF-5643-939E-02111984F565}" type="slidenum">
              <a:rPr lang="ru-RU" noProof="1" dirty="0" smtClean="0"/>
              <a:t>‹#›</a:t>
            </a:fld>
            <a:endParaRPr lang="ru-RU" noProof="1"/>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Прямоугольник 27">
            <a:extLst>
              <a:ext uri="{FF2B5EF4-FFF2-40B4-BE49-F238E27FC236}">
                <a16:creationId xmlns:a16="http://schemas.microsoft.com/office/drawing/2014/main" id="{A4322390-8B58-46BE-88EB-D9FD30C0874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1"/>
          </a:p>
        </p:txBody>
      </p:sp>
      <p:pic>
        <p:nvPicPr>
          <p:cNvPr id="7" name="Рисунок 6">
            <a:extLst>
              <a:ext uri="{FF2B5EF4-FFF2-40B4-BE49-F238E27FC236}">
                <a16:creationId xmlns:a16="http://schemas.microsoft.com/office/drawing/2014/main" id="{FE29227B-4703-4DAD-A51E-EBA7FE3BC51A}"/>
              </a:ext>
              <a:ext uri="{C183D7F6-B498-43B3-948B-1728B52AA6E4}">
                <adec:decorative xmlns="" xmlns:adec="http://schemas.microsoft.com/office/drawing/2017/decorative" val="1"/>
              </a:ext>
            </a:extLst>
          </p:cNvPr>
          <p:cNvPicPr>
            <a:picLocks noChangeAspect="1"/>
          </p:cNvPicPr>
          <p:nvPr/>
        </p:nvPicPr>
        <p:blipFill rotWithShape="1">
          <a:blip r:embed="rId3">
            <a:alphaModFix amt="40000"/>
          </a:blip>
          <a:srcRect l="4365" t="23391" r="4727"/>
          <a:stretch/>
        </p:blipFill>
        <p:spPr>
          <a:xfrm>
            <a:off x="20" y="10"/>
            <a:ext cx="12191980" cy="6857990"/>
          </a:xfrm>
          <a:prstGeom prst="rect">
            <a:avLst/>
          </a:prstGeom>
        </p:spPr>
      </p:pic>
      <p:sp>
        <p:nvSpPr>
          <p:cNvPr id="2" name="Заголовок 1">
            <a:extLst>
              <a:ext uri="{FF2B5EF4-FFF2-40B4-BE49-F238E27FC236}">
                <a16:creationId xmlns:a16="http://schemas.microsoft.com/office/drawing/2014/main" id="{5A42F1FE-7C96-4161-95B9-B9C1C51936E4}"/>
              </a:ext>
            </a:extLst>
          </p:cNvPr>
          <p:cNvSpPr>
            <a:spLocks noGrp="1"/>
          </p:cNvSpPr>
          <p:nvPr>
            <p:ph type="ctrTitle"/>
          </p:nvPr>
        </p:nvSpPr>
        <p:spPr>
          <a:xfrm>
            <a:off x="1154955" y="1447800"/>
            <a:ext cx="8825658" cy="3329581"/>
          </a:xfrm>
        </p:spPr>
        <p:txBody>
          <a:bodyPr rtlCol="0">
            <a:normAutofit/>
          </a:bodyPr>
          <a:lstStyle/>
          <a:p>
            <a:r>
              <a:rPr lang="ru-RU" sz="3600" dirty="0"/>
              <a:t>ЛЕКЦИЯ </a:t>
            </a:r>
            <a:r>
              <a:rPr lang="ru-RU" sz="3600" dirty="0" smtClean="0"/>
              <a:t>11(4</a:t>
            </a:r>
            <a:r>
              <a:rPr lang="ru-RU" sz="3600" dirty="0"/>
              <a:t>)</a:t>
            </a:r>
            <a:r>
              <a:rPr lang="ru-RU" sz="5400" dirty="0"/>
              <a:t/>
            </a:r>
            <a:br>
              <a:rPr lang="ru-RU" sz="5400" dirty="0"/>
            </a:br>
            <a:r>
              <a:rPr lang="ru-RU" sz="5400" dirty="0">
                <a:solidFill>
                  <a:schemeClr val="accent1">
                    <a:lumMod val="60000"/>
                    <a:lumOff val="40000"/>
                  </a:schemeClr>
                </a:solidFill>
              </a:rPr>
              <a:t>Системы класса </a:t>
            </a:r>
            <a:r>
              <a:rPr lang="ru-RU" sz="5400" dirty="0" smtClean="0">
                <a:solidFill>
                  <a:schemeClr val="accent1">
                    <a:lumMod val="60000"/>
                    <a:lumOff val="40000"/>
                  </a:schemeClr>
                </a:solidFill>
              </a:rPr>
              <a:t>MRP </a:t>
            </a:r>
            <a:r>
              <a:rPr lang="en-US" sz="5400" dirty="0" smtClean="0">
                <a:solidFill>
                  <a:schemeClr val="accent1">
                    <a:lumMod val="60000"/>
                    <a:lumOff val="40000"/>
                  </a:schemeClr>
                </a:solidFill>
              </a:rPr>
              <a:t>II</a:t>
            </a:r>
            <a:r>
              <a:rPr lang="ru-RU" sz="5400" dirty="0" smtClean="0">
                <a:solidFill>
                  <a:schemeClr val="accent1">
                    <a:lumMod val="60000"/>
                    <a:lumOff val="40000"/>
                  </a:schemeClr>
                </a:solidFill>
              </a:rPr>
              <a:t> </a:t>
            </a:r>
            <a:r>
              <a:rPr lang="ru-RU" sz="3600" dirty="0" smtClean="0">
                <a:solidFill>
                  <a:schemeClr val="accent1">
                    <a:lumMod val="60000"/>
                    <a:lumOff val="40000"/>
                  </a:schemeClr>
                </a:solidFill>
              </a:rPr>
              <a:t>(часть 2)</a:t>
            </a:r>
            <a:endParaRPr lang="ru-RU" sz="3600" noProof="1">
              <a:solidFill>
                <a:schemeClr val="accent1">
                  <a:lumMod val="60000"/>
                  <a:lumOff val="40000"/>
                </a:schemeClr>
              </a:solidFill>
            </a:endParaRPr>
          </a:p>
        </p:txBody>
      </p:sp>
      <p:sp>
        <p:nvSpPr>
          <p:cNvPr id="3" name="Подзаголовок 2">
            <a:extLst>
              <a:ext uri="{FF2B5EF4-FFF2-40B4-BE49-F238E27FC236}">
                <a16:creationId xmlns:a16="http://schemas.microsoft.com/office/drawing/2014/main" id="{C8525207-C54B-46FA-899C-064FCA594382}"/>
              </a:ext>
            </a:extLst>
          </p:cNvPr>
          <p:cNvSpPr>
            <a:spLocks noGrp="1"/>
          </p:cNvSpPr>
          <p:nvPr>
            <p:ph type="subTitle" idx="1"/>
          </p:nvPr>
        </p:nvSpPr>
        <p:spPr>
          <a:xfrm>
            <a:off x="1154955" y="4777380"/>
            <a:ext cx="8825658" cy="861420"/>
          </a:xfrm>
        </p:spPr>
        <p:txBody>
          <a:bodyPr rtlCol="0">
            <a:normAutofit/>
          </a:bodyPr>
          <a:lstStyle/>
          <a:p>
            <a:r>
              <a:rPr lang="ru-RU" dirty="0"/>
              <a:t>ВЕБИНАР </a:t>
            </a:r>
            <a:r>
              <a:rPr lang="ru-RU" dirty="0" smtClean="0"/>
              <a:t>18.11.2020 </a:t>
            </a:r>
            <a:r>
              <a:rPr lang="ru-RU" dirty="0"/>
              <a:t>/ ГРУППЫ </a:t>
            </a:r>
            <a:r>
              <a:rPr lang="ru-RU" dirty="0" smtClean="0"/>
              <a:t>ИКБО-08,09,10,17-18</a:t>
            </a:r>
            <a:endParaRPr lang="ru-RU" dirty="0"/>
          </a:p>
        </p:txBody>
      </p:sp>
      <p:sp>
        <p:nvSpPr>
          <p:cNvPr id="30" name="Прямоугольник 29">
            <a:extLst>
              <a:ext uri="{FF2B5EF4-FFF2-40B4-BE49-F238E27FC236}">
                <a16:creationId xmlns:a16="http://schemas.microsoft.com/office/drawing/2014/main" id="{C885E190-58DD-42DD-A4A8-401E15C92A5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512990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fontScale="70000" lnSpcReduction="20000"/>
          </a:bodyPr>
          <a:lstStyle/>
          <a:p>
            <a:pPr marL="0" indent="0">
              <a:buNone/>
            </a:pPr>
            <a:r>
              <a:rPr lang="ru-RU" dirty="0"/>
              <a:t>Принцип работы MRP-модуля состоит в </a:t>
            </a:r>
            <a:r>
              <a:rPr lang="ru-RU" dirty="0" smtClean="0"/>
              <a:t>следующем</a:t>
            </a:r>
            <a:r>
              <a:rPr lang="ru-RU" dirty="0"/>
              <a:t>: </a:t>
            </a:r>
          </a:p>
          <a:p>
            <a:pPr marL="0" lvl="0" indent="0">
              <a:buNone/>
            </a:pPr>
            <a:r>
              <a:rPr lang="ru-RU" dirty="0"/>
              <a:t>Для каждого отрезка времени (обычно таким отрезком являются неделя или сутки) в течение всего периода планирования на основании инвентарных списков, плана производства и текущих запасов на складе создается полная потребность в материалах. Она представляет собой интегрированную таблицу, выражающую потребность в каждом материале, (суть элементе списка) в каждый конкретный момент времени. </a:t>
            </a:r>
          </a:p>
          <a:p>
            <a:pPr marL="0" indent="0">
              <a:buNone/>
            </a:pPr>
            <a:r>
              <a:rPr lang="ru-RU" dirty="0"/>
              <a:t>Далее, вычисляется чистая потребность. Это делается путем вычитания из полной потребности тех материалов-комплектующих, которые имеются в текущих запасах или занесены, в качестве позиций, в активные заказы. Другими словами, чистая потребность определяет: какое количество материалов нужно заказать (или произвести, в случае внутреннего производства комплектующих) в каждый конкретный момент времени, чтобы удовлетворить текущие потребности производственного процесса. Очевидно, что чистая потребность тоже представляет собой определенную таблицу, элементы которой рассчитываются по формуле:</a:t>
            </a:r>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Планирование потребностей в материалах (MRP – </a:t>
            </a:r>
            <a:r>
              <a:rPr lang="ru-RU" sz="2000" i="1" dirty="0" err="1"/>
              <a:t>Materials</a:t>
            </a:r>
            <a:r>
              <a:rPr lang="ru-RU" sz="2000" i="1" dirty="0"/>
              <a:t> </a:t>
            </a:r>
            <a:r>
              <a:rPr lang="ru-RU" sz="2000" i="1" dirty="0" err="1"/>
              <a:t>Requirements</a:t>
            </a:r>
            <a:r>
              <a:rPr lang="ru-RU" sz="2000" i="1" dirty="0"/>
              <a:t> </a:t>
            </a:r>
            <a:r>
              <a:rPr lang="ru-RU" sz="2000" i="1" dirty="0" err="1"/>
              <a:t>Planning</a:t>
            </a:r>
            <a:r>
              <a:rPr lang="ru-RU" sz="2000" i="1" dirty="0" smtClean="0"/>
              <a:t>)</a:t>
            </a:r>
            <a:endParaRPr lang="ru-RU" sz="2000" dirty="0">
              <a:effectLst/>
            </a:endParaRPr>
          </a:p>
        </p:txBody>
      </p:sp>
      <p:pic>
        <p:nvPicPr>
          <p:cNvPr id="1024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4577" y="5922120"/>
            <a:ext cx="5502847" cy="42699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92788415"/>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a:bodyPr>
          <a:lstStyle/>
          <a:p>
            <a:pPr marL="0" lvl="0" indent="0">
              <a:buNone/>
            </a:pPr>
            <a:r>
              <a:rPr lang="ru-RU" dirty="0" smtClean="0"/>
              <a:t>Последний этап работы MRP-модуля заключается в том, что чистая потребность в материалах конвертируется в соответствующий план заказов на требуемые материалы и, в случае необходимости, вносятся поправки в уже действующие планы. При этом строго учитывается время выполнения каждого заказа, другими словами, система, автоматически составляя план заказов, руководствуется известным временем выполнения каждого из них (</a:t>
            </a:r>
            <a:r>
              <a:rPr lang="ru-RU" dirty="0" err="1" smtClean="0"/>
              <a:t>lead</a:t>
            </a:r>
            <a:r>
              <a:rPr lang="ru-RU" dirty="0" smtClean="0"/>
              <a:t> </a:t>
            </a:r>
            <a:r>
              <a:rPr lang="ru-RU" dirty="0" err="1" smtClean="0"/>
              <a:t>time</a:t>
            </a:r>
            <a:r>
              <a:rPr lang="ru-RU" dirty="0" smtClean="0"/>
              <a:t>). Это время, как правило, определяется Поставщиком данного материала. Этот план заказов является руководящим документом отдела закупок. </a:t>
            </a:r>
            <a:endParaRPr lang="ru-RU" dirty="0"/>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Планирование потребностей в материалах (MRP – </a:t>
            </a:r>
            <a:r>
              <a:rPr lang="ru-RU" sz="2000" i="1" dirty="0" err="1"/>
              <a:t>Materials</a:t>
            </a:r>
            <a:r>
              <a:rPr lang="ru-RU" sz="2000" i="1" dirty="0"/>
              <a:t> </a:t>
            </a:r>
            <a:r>
              <a:rPr lang="ru-RU" sz="2000" i="1" dirty="0" err="1"/>
              <a:t>Requirements</a:t>
            </a:r>
            <a:r>
              <a:rPr lang="ru-RU" sz="2000" i="1" dirty="0"/>
              <a:t> </a:t>
            </a:r>
            <a:r>
              <a:rPr lang="ru-RU" sz="2000" i="1" dirty="0" err="1"/>
              <a:t>Planning</a:t>
            </a:r>
            <a:r>
              <a:rPr lang="ru-RU" sz="2000" i="1" dirty="0" smtClean="0"/>
              <a:t>)</a:t>
            </a:r>
            <a:endParaRPr lang="ru-RU" sz="2000" dirty="0">
              <a:effectLst/>
            </a:endParaRPr>
          </a:p>
        </p:txBody>
      </p:sp>
    </p:spTree>
    <p:extLst>
      <p:ext uri="{BB962C8B-B14F-4D97-AF65-F5344CB8AC3E}">
        <p14:creationId xmlns:p14="http://schemas.microsoft.com/office/powerpoint/2010/main" val="1747031001"/>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fontScale="85000" lnSpcReduction="20000"/>
          </a:bodyPr>
          <a:lstStyle/>
          <a:p>
            <a:pPr marL="0" indent="0">
              <a:buNone/>
            </a:pPr>
            <a:r>
              <a:rPr lang="ru-RU" dirty="0" smtClean="0"/>
              <a:t>Результатами </a:t>
            </a:r>
            <a:r>
              <a:rPr lang="ru-RU" dirty="0"/>
              <a:t>работы MRP-модуля являются следующие основные элементы: </a:t>
            </a:r>
          </a:p>
          <a:p>
            <a:pPr marL="0" lvl="0" indent="0">
              <a:buNone/>
            </a:pPr>
            <a:r>
              <a:rPr lang="ru-RU" b="1" dirty="0"/>
              <a:t>План Заказов</a:t>
            </a:r>
            <a:r>
              <a:rPr lang="en-US" b="1" dirty="0"/>
              <a:t> (Planned Order Schedule)</a:t>
            </a:r>
            <a:r>
              <a:rPr lang="en-US" dirty="0"/>
              <a:t> </a:t>
            </a:r>
            <a:endParaRPr lang="ru-RU" dirty="0"/>
          </a:p>
          <a:p>
            <a:pPr marL="0" indent="0">
              <a:buNone/>
            </a:pPr>
            <a:r>
              <a:rPr lang="ru-RU" dirty="0"/>
              <a:t>Этот элемент определяет, какое количество каждого материала должно быть заказано в каждый рассматриваемый период времени в течение срока планирования. План заказов является руководством для дальнейшей работы с поставщиками и, в частности, определяет производственную программу для внутреннего производства комплектующих, при наличии такового. </a:t>
            </a:r>
          </a:p>
          <a:p>
            <a:pPr marL="0" lvl="0" indent="0">
              <a:buNone/>
            </a:pPr>
            <a:r>
              <a:rPr lang="ru-RU" b="1" dirty="0"/>
              <a:t>Изменения к плану заказов</a:t>
            </a:r>
            <a:r>
              <a:rPr lang="en-US" b="1" dirty="0"/>
              <a:t> (Changes in planned orders)</a:t>
            </a:r>
            <a:r>
              <a:rPr lang="en-US" dirty="0"/>
              <a:t> </a:t>
            </a:r>
            <a:endParaRPr lang="ru-RU" dirty="0"/>
          </a:p>
          <a:p>
            <a:pPr marL="0" indent="0">
              <a:buNone/>
            </a:pPr>
            <a:r>
              <a:rPr lang="ru-RU" dirty="0"/>
              <a:t>Этот элемент несет в себе модификации к ранее спланированным заказам. Некоторые заказы могут быть отменены, изменены или задержаны, а также перенесены на другой период. </a:t>
            </a:r>
          </a:p>
          <a:p>
            <a:pPr marL="0" lvl="0" indent="0">
              <a:buNone/>
            </a:pPr>
            <a:endParaRPr lang="ru-RU" dirty="0"/>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Планирование потребностей в материалах (MRP – </a:t>
            </a:r>
            <a:r>
              <a:rPr lang="ru-RU" sz="2000" i="1" dirty="0" err="1"/>
              <a:t>Materials</a:t>
            </a:r>
            <a:r>
              <a:rPr lang="ru-RU" sz="2000" i="1" dirty="0"/>
              <a:t> </a:t>
            </a:r>
            <a:r>
              <a:rPr lang="ru-RU" sz="2000" i="1" dirty="0" err="1"/>
              <a:t>Requirements</a:t>
            </a:r>
            <a:r>
              <a:rPr lang="ru-RU" sz="2000" i="1" dirty="0"/>
              <a:t> </a:t>
            </a:r>
            <a:r>
              <a:rPr lang="ru-RU" sz="2000" i="1" dirty="0" err="1"/>
              <a:t>Planning</a:t>
            </a:r>
            <a:r>
              <a:rPr lang="ru-RU" sz="2000" i="1" dirty="0" smtClean="0"/>
              <a:t>)</a:t>
            </a:r>
            <a:endParaRPr lang="ru-RU" sz="2000" dirty="0">
              <a:effectLst/>
            </a:endParaRPr>
          </a:p>
        </p:txBody>
      </p:sp>
    </p:spTree>
    <p:extLst>
      <p:ext uri="{BB962C8B-B14F-4D97-AF65-F5344CB8AC3E}">
        <p14:creationId xmlns:p14="http://schemas.microsoft.com/office/powerpoint/2010/main" val="3445250737"/>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a:bodyPr>
          <a:lstStyle/>
          <a:p>
            <a:pPr marL="0" lvl="0" indent="0">
              <a:buNone/>
            </a:pPr>
            <a:r>
              <a:rPr lang="ru-RU" dirty="0"/>
              <a:t>Для того чтобы производственная программа была осуществима, необходимо, чтобы имеющиеся в наличие производственные мощности смогли обработать то количество сырья и материалов-комплектующих, которое предписывает составленный MRP модулем план заказов, и изготовить из них готовые изделия. Собственно MRP-план является основным входным элементом модуля планирования потребностей в производственных мощностях (CRP-модуля). Другим немаловажным входным элементом является технологическая схема обработки/сборки конечного готового изделия (</a:t>
            </a:r>
            <a:r>
              <a:rPr lang="ru-RU" dirty="0" err="1"/>
              <a:t>routing</a:t>
            </a:r>
            <a:r>
              <a:rPr lang="ru-RU" dirty="0"/>
              <a:t> </a:t>
            </a:r>
            <a:r>
              <a:rPr lang="ru-RU" dirty="0" err="1"/>
              <a:t>plan</a:t>
            </a:r>
            <a:r>
              <a:rPr lang="ru-RU" dirty="0" smtClean="0"/>
              <a:t>).</a:t>
            </a:r>
            <a:endParaRPr lang="ru-RU" dirty="0"/>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Планирование потребностей в производственных мощностях (CRP-</a:t>
            </a:r>
            <a:r>
              <a:rPr lang="ru-RU" sz="2000" i="1" dirty="0" err="1"/>
              <a:t>Capacity</a:t>
            </a:r>
            <a:r>
              <a:rPr lang="ru-RU" sz="2000" i="1" dirty="0"/>
              <a:t> </a:t>
            </a:r>
            <a:r>
              <a:rPr lang="ru-RU" sz="2000" i="1" dirty="0" err="1"/>
              <a:t>Requirements</a:t>
            </a:r>
            <a:r>
              <a:rPr lang="ru-RU" sz="2000" i="1" dirty="0"/>
              <a:t> </a:t>
            </a:r>
            <a:r>
              <a:rPr lang="ru-RU" sz="2000" i="1" dirty="0" err="1"/>
              <a:t>Planning</a:t>
            </a:r>
            <a:r>
              <a:rPr lang="ru-RU" sz="2000" i="1" dirty="0" smtClean="0"/>
              <a:t>)</a:t>
            </a:r>
            <a:endParaRPr lang="ru-RU" sz="2000" dirty="0">
              <a:effectLst/>
            </a:endParaRPr>
          </a:p>
        </p:txBody>
      </p:sp>
    </p:spTree>
    <p:extLst>
      <p:ext uri="{BB962C8B-B14F-4D97-AF65-F5344CB8AC3E}">
        <p14:creationId xmlns:p14="http://schemas.microsoft.com/office/powerpoint/2010/main" val="3806135156"/>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5208105" cy="2822713"/>
          </a:xfrm>
        </p:spPr>
        <p:txBody>
          <a:bodyPr>
            <a:normAutofit/>
          </a:bodyPr>
          <a:lstStyle/>
          <a:p>
            <a:pPr marL="0" indent="0">
              <a:buNone/>
            </a:pPr>
            <a:r>
              <a:rPr lang="ru-RU" dirty="0"/>
              <a:t>Эта схема является определенной таблицей, аналогичной инвентарному списку, только с точки зрения этапов обработки и их длительности, а не комплектующих и их количества. На рисунке </a:t>
            </a:r>
            <a:r>
              <a:rPr lang="ru-RU" dirty="0" smtClean="0"/>
              <a:t>представлена </a:t>
            </a:r>
            <a:r>
              <a:rPr lang="ru-RU" dirty="0"/>
              <a:t>типичная технологическая схема обработки</a:t>
            </a:r>
            <a:r>
              <a:rPr lang="ru-RU" dirty="0" smtClean="0"/>
              <a:t>.</a:t>
            </a:r>
            <a:endParaRPr lang="ru-RU" dirty="0"/>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Планирование потребностей в производственных мощностях (CRP-</a:t>
            </a:r>
            <a:r>
              <a:rPr lang="ru-RU" sz="2000" i="1" dirty="0" err="1"/>
              <a:t>Capacity</a:t>
            </a:r>
            <a:r>
              <a:rPr lang="ru-RU" sz="2000" i="1" dirty="0"/>
              <a:t> </a:t>
            </a:r>
            <a:r>
              <a:rPr lang="ru-RU" sz="2000" i="1" dirty="0" err="1"/>
              <a:t>Requirements</a:t>
            </a:r>
            <a:r>
              <a:rPr lang="ru-RU" sz="2000" i="1" dirty="0"/>
              <a:t> </a:t>
            </a:r>
            <a:r>
              <a:rPr lang="ru-RU" sz="2000" i="1" dirty="0" err="1"/>
              <a:t>Planning</a:t>
            </a:r>
            <a:r>
              <a:rPr lang="ru-RU" sz="2000" i="1" dirty="0" smtClean="0"/>
              <a:t>)</a:t>
            </a:r>
            <a:endParaRPr lang="ru-RU" sz="2000" dirty="0">
              <a:effectLst/>
            </a:endParaRPr>
          </a:p>
        </p:txBody>
      </p:sp>
      <p:graphicFrame>
        <p:nvGraphicFramePr>
          <p:cNvPr id="5" name="Таблица 4"/>
          <p:cNvGraphicFramePr>
            <a:graphicFrameLocks noGrp="1"/>
          </p:cNvGraphicFramePr>
          <p:nvPr>
            <p:extLst>
              <p:ext uri="{D42A27DB-BD31-4B8C-83A1-F6EECF244321}">
                <p14:modId xmlns:p14="http://schemas.microsoft.com/office/powerpoint/2010/main" val="4056056832"/>
              </p:ext>
            </p:extLst>
          </p:nvPr>
        </p:nvGraphicFramePr>
        <p:xfrm>
          <a:off x="6273331" y="3452780"/>
          <a:ext cx="5343525" cy="2653821"/>
        </p:xfrm>
        <a:graphic>
          <a:graphicData uri="http://schemas.openxmlformats.org/drawingml/2006/table">
            <a:tbl>
              <a:tblPr>
                <a:tableStyleId>{5C22544A-7EE6-4342-B048-85BDC9FD1C3A}</a:tableStyleId>
              </a:tblPr>
              <a:tblGrid>
                <a:gridCol w="427990">
                  <a:extLst>
                    <a:ext uri="{9D8B030D-6E8A-4147-A177-3AD203B41FA5}">
                      <a16:colId xmlns:a16="http://schemas.microsoft.com/office/drawing/2014/main" val="1486810898"/>
                    </a:ext>
                  </a:extLst>
                </a:gridCol>
                <a:gridCol w="1381180">
                  <a:extLst>
                    <a:ext uri="{9D8B030D-6E8A-4147-A177-3AD203B41FA5}">
                      <a16:colId xmlns:a16="http://schemas.microsoft.com/office/drawing/2014/main" val="1098146663"/>
                    </a:ext>
                  </a:extLst>
                </a:gridCol>
                <a:gridCol w="1176793">
                  <a:extLst>
                    <a:ext uri="{9D8B030D-6E8A-4147-A177-3AD203B41FA5}">
                      <a16:colId xmlns:a16="http://schemas.microsoft.com/office/drawing/2014/main" val="3115525306"/>
                    </a:ext>
                  </a:extLst>
                </a:gridCol>
                <a:gridCol w="1586285">
                  <a:extLst>
                    <a:ext uri="{9D8B030D-6E8A-4147-A177-3AD203B41FA5}">
                      <a16:colId xmlns:a16="http://schemas.microsoft.com/office/drawing/2014/main" val="2664969519"/>
                    </a:ext>
                  </a:extLst>
                </a:gridCol>
                <a:gridCol w="771277">
                  <a:extLst>
                    <a:ext uri="{9D8B030D-6E8A-4147-A177-3AD203B41FA5}">
                      <a16:colId xmlns:a16="http://schemas.microsoft.com/office/drawing/2014/main" val="3144112317"/>
                    </a:ext>
                  </a:extLst>
                </a:gridCol>
              </a:tblGrid>
              <a:tr h="796146">
                <a:tc>
                  <a:txBody>
                    <a:bodyPr/>
                    <a:lstStyle/>
                    <a:p>
                      <a:pPr algn="ctr"/>
                      <a:r>
                        <a:rPr lang="ru-RU" sz="1000" dirty="0">
                          <a:effectLst/>
                        </a:rPr>
                        <a:t>Шаг</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Номер производственной единицы</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Название работы</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Название производственной единицы</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Кол-во рабочих часов</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4059847783"/>
                  </a:ext>
                </a:extLst>
              </a:tr>
              <a:tr h="324356">
                <a:tc>
                  <a:txBody>
                    <a:bodyPr/>
                    <a:lstStyle/>
                    <a:p>
                      <a:pPr algn="ctr"/>
                      <a:r>
                        <a:rPr lang="ru-RU" sz="1000">
                          <a:effectLst/>
                        </a:rPr>
                        <a:t>1</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456676</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Расточка</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Токарный станок</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838027797"/>
                  </a:ext>
                </a:extLst>
              </a:tr>
              <a:tr h="324356">
                <a:tc>
                  <a:txBody>
                    <a:bodyPr/>
                    <a:lstStyle/>
                    <a:p>
                      <a:pPr algn="ctr"/>
                      <a:r>
                        <a:rPr lang="ru-RU" sz="1000">
                          <a:effectLst/>
                        </a:rPr>
                        <a:t>2</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56787, 345</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Шлифовка</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5</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222739233"/>
                  </a:ext>
                </a:extLst>
              </a:tr>
              <a:tr h="560251">
                <a:tc>
                  <a:txBody>
                    <a:bodyPr/>
                    <a:lstStyle/>
                    <a:p>
                      <a:pPr algn="ctr"/>
                      <a:r>
                        <a:rPr lang="ru-RU" sz="1000">
                          <a:effectLst/>
                        </a:rPr>
                        <a:t>2.1</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56787</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err="1">
                          <a:effectLst/>
                        </a:rPr>
                        <a:t>Станочн</a:t>
                      </a:r>
                      <a:r>
                        <a:rPr lang="ru-RU" sz="1000" dirty="0">
                          <a:effectLst/>
                        </a:rPr>
                        <a:t>. </a:t>
                      </a:r>
                      <a:r>
                        <a:rPr lang="ru-RU" sz="1000" dirty="0" smtClean="0">
                          <a:effectLst/>
                        </a:rPr>
                        <a:t>шлиф</a:t>
                      </a:r>
                      <a:r>
                        <a:rPr lang="ru-RU" sz="1000" dirty="0">
                          <a:effectLst/>
                        </a:rPr>
                        <a:t>.</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Шлифовальный станок</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4</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530408182"/>
                  </a:ext>
                </a:extLst>
              </a:tr>
              <a:tr h="324356">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345</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err="1" smtClean="0">
                          <a:effectLst/>
                        </a:rPr>
                        <a:t>Ручн</a:t>
                      </a:r>
                      <a:r>
                        <a:rPr lang="ru-RU" sz="1000" dirty="0" smtClean="0">
                          <a:effectLst/>
                        </a:rPr>
                        <a:t>. шлиф </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Рабочий Петров Е. Н.</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395473532"/>
                  </a:ext>
                </a:extLst>
              </a:tr>
              <a:tr h="324356">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290550370"/>
                  </a:ext>
                </a:extLst>
              </a:tr>
            </a:tbl>
          </a:graphicData>
        </a:graphic>
      </p:graphicFrame>
    </p:spTree>
    <p:extLst>
      <p:ext uri="{BB962C8B-B14F-4D97-AF65-F5344CB8AC3E}">
        <p14:creationId xmlns:p14="http://schemas.microsoft.com/office/powerpoint/2010/main" val="1842518265"/>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a:bodyPr>
          <a:lstStyle/>
          <a:p>
            <a:pPr marL="0" indent="0">
              <a:buNone/>
            </a:pPr>
            <a:r>
              <a:rPr lang="ru-RU" dirty="0"/>
              <a:t>Обычно, производственные мощности предприятия классифицируются на производственные единицы (</a:t>
            </a:r>
            <a:r>
              <a:rPr lang="ru-RU" dirty="0" err="1"/>
              <a:t>work</a:t>
            </a:r>
            <a:r>
              <a:rPr lang="ru-RU" dirty="0"/>
              <a:t> </a:t>
            </a:r>
            <a:r>
              <a:rPr lang="ru-RU" dirty="0" err="1"/>
              <a:t>center</a:t>
            </a:r>
            <a:r>
              <a:rPr lang="ru-RU" dirty="0"/>
              <a:t>). Такой производственной единицей может быть станок, инструмент, рабочий и т.д. Результатом работы CRP-модуля является план потребности в производственных мощностях (</a:t>
            </a:r>
            <a:r>
              <a:rPr lang="ru-RU" dirty="0" err="1"/>
              <a:t>Capacity</a:t>
            </a:r>
            <a:r>
              <a:rPr lang="ru-RU" dirty="0"/>
              <a:t> </a:t>
            </a:r>
            <a:r>
              <a:rPr lang="ru-RU" dirty="0" err="1"/>
              <a:t>requirements</a:t>
            </a:r>
            <a:r>
              <a:rPr lang="ru-RU" dirty="0"/>
              <a:t> </a:t>
            </a:r>
            <a:r>
              <a:rPr lang="ru-RU" dirty="0" err="1"/>
              <a:t>plan</a:t>
            </a:r>
            <a:r>
              <a:rPr lang="ru-RU" dirty="0"/>
              <a:t>). Этот план определяет, какое количество стандартных часов должна работать каждая производственная единица, чтобы обработать необходимое количество материалов</a:t>
            </a:r>
            <a:r>
              <a:rPr lang="ru-RU" dirty="0" smtClean="0"/>
              <a:t>.</a:t>
            </a:r>
            <a:endParaRPr lang="ru-RU" dirty="0"/>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Планирование потребностей в производственных мощностях (CRP-</a:t>
            </a:r>
            <a:r>
              <a:rPr lang="ru-RU" sz="2000" i="1" dirty="0" err="1"/>
              <a:t>Capacity</a:t>
            </a:r>
            <a:r>
              <a:rPr lang="ru-RU" sz="2000" i="1" dirty="0"/>
              <a:t> </a:t>
            </a:r>
            <a:r>
              <a:rPr lang="ru-RU" sz="2000" i="1" dirty="0" err="1"/>
              <a:t>Requirements</a:t>
            </a:r>
            <a:r>
              <a:rPr lang="ru-RU" sz="2000" i="1" dirty="0"/>
              <a:t> </a:t>
            </a:r>
            <a:r>
              <a:rPr lang="ru-RU" sz="2000" i="1" dirty="0" err="1"/>
              <a:t>Planning</a:t>
            </a:r>
            <a:r>
              <a:rPr lang="ru-RU" sz="2000" i="1" dirty="0" smtClean="0"/>
              <a:t>)</a:t>
            </a:r>
            <a:endParaRPr lang="ru-RU" sz="2000" dirty="0">
              <a:effectLst/>
            </a:endParaRPr>
          </a:p>
        </p:txBody>
      </p:sp>
    </p:spTree>
    <p:extLst>
      <p:ext uri="{BB962C8B-B14F-4D97-AF65-F5344CB8AC3E}">
        <p14:creationId xmlns:p14="http://schemas.microsoft.com/office/powerpoint/2010/main" val="3052392131"/>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lnSpcReduction="10000"/>
          </a:bodyPr>
          <a:lstStyle/>
          <a:p>
            <a:pPr marL="0" indent="0">
              <a:buNone/>
            </a:pPr>
            <a:r>
              <a:rPr lang="ru-RU" dirty="0"/>
              <a:t>Также очень важно заметить, что модули MRPII-системы являются четко и однозначно взаимосвязанными (</a:t>
            </a:r>
            <a:r>
              <a:rPr lang="ru-RU" dirty="0" err="1"/>
              <a:t>Lock</a:t>
            </a:r>
            <a:r>
              <a:rPr lang="ru-RU" dirty="0"/>
              <a:t> </a:t>
            </a:r>
            <a:r>
              <a:rPr lang="ru-RU" dirty="0" err="1"/>
              <a:t>step</a:t>
            </a:r>
            <a:r>
              <a:rPr lang="ru-RU" dirty="0"/>
              <a:t> </a:t>
            </a:r>
            <a:r>
              <a:rPr lang="ru-RU" dirty="0" err="1"/>
              <a:t>principle</a:t>
            </a:r>
            <a:r>
              <a:rPr lang="ru-RU" dirty="0"/>
              <a:t>). Это в свою очередь означает собой тот факт, что в любом случае, если потребности в материалах (MRP-план, являющийся следствием изначально составленной программы производства (MPS)) не могут быть удовлетворены ни за счет внутреннего производства, ни за счет закупок на стороне, в план производства, очевидно, должны быть внесены изменения. Однако подобные явления должны быть исключениями. Одной из основных задач является составление успешного производственного плана с самого начала. </a:t>
            </a:r>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Планирование потребностей в производственных мощностях (CRP-</a:t>
            </a:r>
            <a:r>
              <a:rPr lang="ru-RU" sz="2000" i="1" dirty="0" err="1"/>
              <a:t>Capacity</a:t>
            </a:r>
            <a:r>
              <a:rPr lang="ru-RU" sz="2000" i="1" dirty="0"/>
              <a:t> </a:t>
            </a:r>
            <a:r>
              <a:rPr lang="ru-RU" sz="2000" i="1" dirty="0" err="1"/>
              <a:t>Requirements</a:t>
            </a:r>
            <a:r>
              <a:rPr lang="ru-RU" sz="2000" i="1" dirty="0"/>
              <a:t> </a:t>
            </a:r>
            <a:r>
              <a:rPr lang="ru-RU" sz="2000" i="1" dirty="0" err="1"/>
              <a:t>Planning</a:t>
            </a:r>
            <a:r>
              <a:rPr lang="ru-RU" sz="2000" i="1" dirty="0" smtClean="0"/>
              <a:t>)</a:t>
            </a:r>
            <a:endParaRPr lang="ru-RU" sz="2000" dirty="0">
              <a:effectLst/>
            </a:endParaRPr>
          </a:p>
        </p:txBody>
      </p:sp>
    </p:spTree>
    <p:extLst>
      <p:ext uri="{BB962C8B-B14F-4D97-AF65-F5344CB8AC3E}">
        <p14:creationId xmlns:p14="http://schemas.microsoft.com/office/powerpoint/2010/main" val="2448833492"/>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4" y="3649649"/>
            <a:ext cx="5200154" cy="2822713"/>
          </a:xfrm>
        </p:spPr>
        <p:txBody>
          <a:bodyPr>
            <a:normAutofit/>
          </a:bodyPr>
          <a:lstStyle/>
          <a:p>
            <a:pPr marL="0" indent="0">
              <a:buNone/>
            </a:pPr>
            <a:r>
              <a:rPr lang="ru-RU" dirty="0"/>
              <a:t>На рисунке </a:t>
            </a:r>
            <a:r>
              <a:rPr lang="ru-RU" dirty="0" smtClean="0"/>
              <a:t>представлен </a:t>
            </a:r>
            <a:r>
              <a:rPr lang="ru-RU" dirty="0"/>
              <a:t>сокращенный вариант типичного плана потребности в производственных мощностях. Этот план является выходным элементом CRP-модуля. </a:t>
            </a:r>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Планирование потребностей в производственных мощностях (CRP-</a:t>
            </a:r>
            <a:r>
              <a:rPr lang="ru-RU" sz="2000" i="1" dirty="0" err="1"/>
              <a:t>Capacity</a:t>
            </a:r>
            <a:r>
              <a:rPr lang="ru-RU" sz="2000" i="1" dirty="0"/>
              <a:t> </a:t>
            </a:r>
            <a:r>
              <a:rPr lang="ru-RU" sz="2000" i="1" dirty="0" err="1"/>
              <a:t>Requirements</a:t>
            </a:r>
            <a:r>
              <a:rPr lang="ru-RU" sz="2000" i="1" dirty="0"/>
              <a:t> </a:t>
            </a:r>
            <a:r>
              <a:rPr lang="ru-RU" sz="2000" i="1" dirty="0" err="1"/>
              <a:t>Planning</a:t>
            </a:r>
            <a:r>
              <a:rPr lang="ru-RU" sz="2000" i="1" dirty="0" smtClean="0"/>
              <a:t>)</a:t>
            </a:r>
            <a:endParaRPr lang="ru-RU" sz="2000" dirty="0">
              <a:effectLst/>
            </a:endParaRPr>
          </a:p>
        </p:txBody>
      </p:sp>
      <p:graphicFrame>
        <p:nvGraphicFramePr>
          <p:cNvPr id="5" name="Таблица 4"/>
          <p:cNvGraphicFramePr>
            <a:graphicFrameLocks noGrp="1"/>
          </p:cNvGraphicFramePr>
          <p:nvPr>
            <p:extLst>
              <p:ext uri="{D42A27DB-BD31-4B8C-83A1-F6EECF244321}">
                <p14:modId xmlns:p14="http://schemas.microsoft.com/office/powerpoint/2010/main" val="1801854933"/>
              </p:ext>
            </p:extLst>
          </p:nvPr>
        </p:nvGraphicFramePr>
        <p:xfrm>
          <a:off x="6312674" y="3607055"/>
          <a:ext cx="5517624" cy="2070175"/>
        </p:xfrm>
        <a:graphic>
          <a:graphicData uri="http://schemas.openxmlformats.org/drawingml/2006/table">
            <a:tbl>
              <a:tblPr>
                <a:tableStyleId>{5C22544A-7EE6-4342-B048-85BDC9FD1C3A}</a:tableStyleId>
              </a:tblPr>
              <a:tblGrid>
                <a:gridCol w="866140">
                  <a:extLst>
                    <a:ext uri="{9D8B030D-6E8A-4147-A177-3AD203B41FA5}">
                      <a16:colId xmlns:a16="http://schemas.microsoft.com/office/drawing/2014/main" val="2719867457"/>
                    </a:ext>
                  </a:extLst>
                </a:gridCol>
                <a:gridCol w="648970">
                  <a:extLst>
                    <a:ext uri="{9D8B030D-6E8A-4147-A177-3AD203B41FA5}">
                      <a16:colId xmlns:a16="http://schemas.microsoft.com/office/drawing/2014/main" val="883254845"/>
                    </a:ext>
                  </a:extLst>
                </a:gridCol>
                <a:gridCol w="541020">
                  <a:extLst>
                    <a:ext uri="{9D8B030D-6E8A-4147-A177-3AD203B41FA5}">
                      <a16:colId xmlns:a16="http://schemas.microsoft.com/office/drawing/2014/main" val="2451313964"/>
                    </a:ext>
                  </a:extLst>
                </a:gridCol>
                <a:gridCol w="703580">
                  <a:extLst>
                    <a:ext uri="{9D8B030D-6E8A-4147-A177-3AD203B41FA5}">
                      <a16:colId xmlns:a16="http://schemas.microsoft.com/office/drawing/2014/main" val="1923522606"/>
                    </a:ext>
                  </a:extLst>
                </a:gridCol>
                <a:gridCol w="792217">
                  <a:extLst>
                    <a:ext uri="{9D8B030D-6E8A-4147-A177-3AD203B41FA5}">
                      <a16:colId xmlns:a16="http://schemas.microsoft.com/office/drawing/2014/main" val="1670138224"/>
                    </a:ext>
                  </a:extLst>
                </a:gridCol>
                <a:gridCol w="648970">
                  <a:extLst>
                    <a:ext uri="{9D8B030D-6E8A-4147-A177-3AD203B41FA5}">
                      <a16:colId xmlns:a16="http://schemas.microsoft.com/office/drawing/2014/main" val="350564784"/>
                    </a:ext>
                  </a:extLst>
                </a:gridCol>
                <a:gridCol w="648970">
                  <a:extLst>
                    <a:ext uri="{9D8B030D-6E8A-4147-A177-3AD203B41FA5}">
                      <a16:colId xmlns:a16="http://schemas.microsoft.com/office/drawing/2014/main" val="3983378718"/>
                    </a:ext>
                  </a:extLst>
                </a:gridCol>
                <a:gridCol w="667757">
                  <a:extLst>
                    <a:ext uri="{9D8B030D-6E8A-4147-A177-3AD203B41FA5}">
                      <a16:colId xmlns:a16="http://schemas.microsoft.com/office/drawing/2014/main" val="2910349484"/>
                    </a:ext>
                  </a:extLst>
                </a:gridCol>
              </a:tblGrid>
              <a:tr h="497890">
                <a:tc gridSpan="8">
                  <a:txBody>
                    <a:bodyPr/>
                    <a:lstStyle/>
                    <a:p>
                      <a:pPr algn="ctr"/>
                      <a:r>
                        <a:rPr lang="ru-RU" sz="1000" dirty="0">
                          <a:effectLst/>
                        </a:rPr>
                        <a:t>План потребности в производственных </a:t>
                      </a:r>
                      <a:r>
                        <a:rPr lang="ru-RU" sz="1000" dirty="0" smtClean="0">
                          <a:effectLst/>
                        </a:rPr>
                        <a:t>мощностях</a:t>
                      </a:r>
                    </a:p>
                    <a:p>
                      <a:pPr algn="ctr"/>
                      <a:r>
                        <a:rPr lang="ru-RU" sz="1000" dirty="0" smtClean="0">
                          <a:effectLst/>
                        </a:rPr>
                        <a:t>Производственная </a:t>
                      </a:r>
                      <a:r>
                        <a:rPr lang="ru-RU" sz="1000" dirty="0">
                          <a:effectLst/>
                        </a:rPr>
                        <a:t>единица № 1500</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val="535590518"/>
                  </a:ext>
                </a:extLst>
              </a:tr>
              <a:tr h="707529">
                <a:tc>
                  <a:txBody>
                    <a:bodyPr/>
                    <a:lstStyle/>
                    <a:p>
                      <a:pPr algn="ctr"/>
                      <a:r>
                        <a:rPr lang="ru-RU" sz="1000" dirty="0">
                          <a:effectLst/>
                        </a:rPr>
                        <a:t>Номер материала</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Номер заказа на пр-во</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Кол-во</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1.03.99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2.03.99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3.03.99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4.03.99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5.03.99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175259519"/>
                  </a:ext>
                </a:extLst>
              </a:tr>
              <a:tr h="288252">
                <a:tc>
                  <a:txBody>
                    <a:bodyPr/>
                    <a:lstStyle/>
                    <a:p>
                      <a:pPr algn="ctr"/>
                      <a:r>
                        <a:rPr lang="ru-RU" sz="1000" dirty="0">
                          <a:effectLst/>
                        </a:rPr>
                        <a:t>91234</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12378</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50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3.5</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4077634493"/>
                  </a:ext>
                </a:extLst>
              </a:tr>
              <a:tr h="288252">
                <a:tc>
                  <a:txBody>
                    <a:bodyPr/>
                    <a:lstStyle/>
                    <a:p>
                      <a:pPr algn="ctr"/>
                      <a:r>
                        <a:rPr lang="ru-RU" sz="1000">
                          <a:effectLst/>
                        </a:rPr>
                        <a:t>80902</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9870</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500</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16.5</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485683575"/>
                  </a:ext>
                </a:extLst>
              </a:tr>
              <a:tr h="288252">
                <a:tc gridSpan="3">
                  <a:txBody>
                    <a:bodyPr/>
                    <a:lstStyle/>
                    <a:p>
                      <a:pPr algn="ctr"/>
                      <a:r>
                        <a:rPr lang="ru-RU" sz="1000">
                          <a:effectLst/>
                        </a:rPr>
                        <a:t>Суммарное количество часов</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hMerge="1">
                  <a:txBody>
                    <a:bodyPr/>
                    <a:lstStyle/>
                    <a:p>
                      <a:endParaRPr lang="ru-RU"/>
                    </a:p>
                  </a:txBody>
                  <a:tcPr/>
                </a:tc>
                <a:tc hMerge="1">
                  <a:txBody>
                    <a:bodyPr/>
                    <a:lstStyle/>
                    <a:p>
                      <a:endParaRPr lang="ru-RU"/>
                    </a:p>
                  </a:txBody>
                  <a:tcPr/>
                </a:tc>
                <a:tc>
                  <a:txBody>
                    <a:bodyPr/>
                    <a:lstStyle/>
                    <a:p>
                      <a:pPr algn="ctr"/>
                      <a:r>
                        <a:rPr lang="ru-RU" sz="1000" dirty="0">
                          <a:effectLst/>
                        </a:rPr>
                        <a:t>294</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201</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345</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210</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286</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802022117"/>
                  </a:ext>
                </a:extLst>
              </a:tr>
            </a:tbl>
          </a:graphicData>
        </a:graphic>
      </p:graphicFrame>
    </p:spTree>
    <p:extLst>
      <p:ext uri="{BB962C8B-B14F-4D97-AF65-F5344CB8AC3E}">
        <p14:creationId xmlns:p14="http://schemas.microsoft.com/office/powerpoint/2010/main" val="2636450710"/>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4" y="3649649"/>
            <a:ext cx="5657354" cy="2822713"/>
          </a:xfrm>
        </p:spPr>
        <p:txBody>
          <a:bodyPr>
            <a:normAutofit fontScale="92500" lnSpcReduction="20000"/>
          </a:bodyPr>
          <a:lstStyle/>
          <a:p>
            <a:pPr marL="0" indent="0">
              <a:buNone/>
            </a:pPr>
            <a:r>
              <a:rPr lang="ru-RU" dirty="0"/>
              <a:t>В тот момент, когда определено, что план потребностей в производственных мощностях может быть осуществлен, начинает функционировать контроль поддержания установленной производительности. Для этого в течение всего срока планирования системой регулярно создаются контрольные отчеты по производительности (</a:t>
            </a:r>
            <a:r>
              <a:rPr lang="ru-RU" dirty="0" err="1"/>
              <a:t>Output</a:t>
            </a:r>
            <a:r>
              <a:rPr lang="ru-RU" dirty="0"/>
              <a:t> </a:t>
            </a:r>
            <a:r>
              <a:rPr lang="ru-RU" dirty="0" err="1"/>
              <a:t>control</a:t>
            </a:r>
            <a:r>
              <a:rPr lang="ru-RU" dirty="0"/>
              <a:t> </a:t>
            </a:r>
            <a:r>
              <a:rPr lang="ru-RU" dirty="0" err="1"/>
              <a:t>reports</a:t>
            </a:r>
            <a:r>
              <a:rPr lang="ru-RU" dirty="0"/>
              <a:t>). Пример такого отчета приведен на </a:t>
            </a:r>
            <a:r>
              <a:rPr lang="ru-RU" dirty="0" smtClean="0"/>
              <a:t>рисунке.</a:t>
            </a:r>
            <a:endParaRPr lang="ru-RU" dirty="0"/>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Контроль выполнения производственного плана. Контрольные отчеты по производительности и потреблению (</a:t>
            </a:r>
            <a:r>
              <a:rPr lang="ru-RU" sz="2000" i="1" dirty="0" err="1"/>
              <a:t>input</a:t>
            </a:r>
            <a:r>
              <a:rPr lang="ru-RU" sz="2000" i="1" dirty="0"/>
              <a:t>/</a:t>
            </a:r>
            <a:r>
              <a:rPr lang="ru-RU" sz="2000" i="1" dirty="0" err="1"/>
              <a:t>output</a:t>
            </a:r>
            <a:r>
              <a:rPr lang="ru-RU" sz="2000" i="1" dirty="0"/>
              <a:t> </a:t>
            </a:r>
            <a:r>
              <a:rPr lang="ru-RU" sz="2000" i="1" dirty="0" err="1"/>
              <a:t>reports</a:t>
            </a:r>
            <a:r>
              <a:rPr lang="ru-RU" sz="2000" i="1" dirty="0"/>
              <a:t>) </a:t>
            </a:r>
            <a:endParaRPr lang="ru-RU" sz="2000" dirty="0">
              <a:effectLst/>
            </a:endParaRPr>
          </a:p>
        </p:txBody>
      </p:sp>
      <p:graphicFrame>
        <p:nvGraphicFramePr>
          <p:cNvPr id="5" name="Таблица 4"/>
          <p:cNvGraphicFramePr>
            <a:graphicFrameLocks noGrp="1"/>
          </p:cNvGraphicFramePr>
          <p:nvPr>
            <p:extLst>
              <p:ext uri="{D42A27DB-BD31-4B8C-83A1-F6EECF244321}">
                <p14:modId xmlns:p14="http://schemas.microsoft.com/office/powerpoint/2010/main" val="3154286833"/>
              </p:ext>
            </p:extLst>
          </p:nvPr>
        </p:nvGraphicFramePr>
        <p:xfrm>
          <a:off x="6500688" y="3582250"/>
          <a:ext cx="5448300" cy="2118834"/>
        </p:xfrm>
        <a:graphic>
          <a:graphicData uri="http://schemas.openxmlformats.org/drawingml/2006/table">
            <a:tbl>
              <a:tblPr>
                <a:tableStyleId>{5C22544A-7EE6-4342-B048-85BDC9FD1C3A}</a:tableStyleId>
              </a:tblPr>
              <a:tblGrid>
                <a:gridCol w="1082040">
                  <a:extLst>
                    <a:ext uri="{9D8B030D-6E8A-4147-A177-3AD203B41FA5}">
                      <a16:colId xmlns:a16="http://schemas.microsoft.com/office/drawing/2014/main" val="2118779368"/>
                    </a:ext>
                  </a:extLst>
                </a:gridCol>
                <a:gridCol w="1082040">
                  <a:extLst>
                    <a:ext uri="{9D8B030D-6E8A-4147-A177-3AD203B41FA5}">
                      <a16:colId xmlns:a16="http://schemas.microsoft.com/office/drawing/2014/main" val="3643230439"/>
                    </a:ext>
                  </a:extLst>
                </a:gridCol>
                <a:gridCol w="1082040">
                  <a:extLst>
                    <a:ext uri="{9D8B030D-6E8A-4147-A177-3AD203B41FA5}">
                      <a16:colId xmlns:a16="http://schemas.microsoft.com/office/drawing/2014/main" val="3030540161"/>
                    </a:ext>
                  </a:extLst>
                </a:gridCol>
                <a:gridCol w="1082040">
                  <a:extLst>
                    <a:ext uri="{9D8B030D-6E8A-4147-A177-3AD203B41FA5}">
                      <a16:colId xmlns:a16="http://schemas.microsoft.com/office/drawing/2014/main" val="2069879552"/>
                    </a:ext>
                  </a:extLst>
                </a:gridCol>
                <a:gridCol w="1120140">
                  <a:extLst>
                    <a:ext uri="{9D8B030D-6E8A-4147-A177-3AD203B41FA5}">
                      <a16:colId xmlns:a16="http://schemas.microsoft.com/office/drawing/2014/main" val="1405118279"/>
                    </a:ext>
                  </a:extLst>
                </a:gridCol>
              </a:tblGrid>
              <a:tr h="805754">
                <a:tc gridSpan="5">
                  <a:txBody>
                    <a:bodyPr/>
                    <a:lstStyle/>
                    <a:p>
                      <a:pPr algn="ctr"/>
                      <a:r>
                        <a:rPr lang="ru-RU" sz="1000" dirty="0">
                          <a:effectLst/>
                        </a:rPr>
                        <a:t>Контрольный отчет для производственной единицы №</a:t>
                      </a:r>
                      <a:r>
                        <a:rPr lang="ru-RU" sz="1000" dirty="0" smtClean="0">
                          <a:effectLst/>
                        </a:rPr>
                        <a:t>1500</a:t>
                      </a:r>
                    </a:p>
                    <a:p>
                      <a:pPr algn="ctr"/>
                      <a:r>
                        <a:rPr lang="ru-RU" sz="1000" dirty="0" smtClean="0">
                          <a:effectLst/>
                        </a:rPr>
                        <a:t>Дата </a:t>
                      </a:r>
                      <a:r>
                        <a:rPr lang="ru-RU" sz="1000" dirty="0">
                          <a:effectLst/>
                        </a:rPr>
                        <a:t>отчета – 23.05.1999,Пн </a:t>
                      </a:r>
                    </a:p>
                    <a:p>
                      <a:pPr algn="ctr"/>
                      <a:r>
                        <a:rPr lang="ru-RU" sz="1000" dirty="0">
                          <a:effectLst/>
                        </a:rPr>
                        <a:t>Единица измерения – Стандартный час работы </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val="4222783871"/>
                  </a:ext>
                </a:extLst>
              </a:tr>
              <a:tr h="328270">
                <a:tc>
                  <a:txBody>
                    <a:bodyPr/>
                    <a:lstStyle/>
                    <a:p>
                      <a:pPr algn="ctr"/>
                      <a:r>
                        <a:rPr lang="ru-RU" sz="1000">
                          <a:effectLst/>
                        </a:rPr>
                        <a:t>Статус/Дата</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2.05.99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9.05.99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16.05.99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23.05.99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234451484"/>
                  </a:ext>
                </a:extLst>
              </a:tr>
              <a:tr h="328270">
                <a:tc>
                  <a:txBody>
                    <a:bodyPr/>
                    <a:lstStyle/>
                    <a:p>
                      <a:pPr algn="ctr"/>
                      <a:r>
                        <a:rPr lang="ru-RU" sz="1000">
                          <a:effectLst/>
                        </a:rPr>
                        <a:t>По плану</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270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270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270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270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148673615"/>
                  </a:ext>
                </a:extLst>
              </a:tr>
              <a:tr h="328270">
                <a:tc>
                  <a:txBody>
                    <a:bodyPr/>
                    <a:lstStyle/>
                    <a:p>
                      <a:pPr algn="ctr"/>
                      <a:r>
                        <a:rPr lang="ru-RU" sz="1000">
                          <a:effectLst/>
                        </a:rPr>
                        <a:t>Реально</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250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220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190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137256644"/>
                  </a:ext>
                </a:extLst>
              </a:tr>
              <a:tr h="328270">
                <a:tc>
                  <a:txBody>
                    <a:bodyPr/>
                    <a:lstStyle/>
                    <a:p>
                      <a:pPr algn="ctr"/>
                      <a:r>
                        <a:rPr lang="ru-RU" sz="1000">
                          <a:effectLst/>
                        </a:rPr>
                        <a:t>Отклонение</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-70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-150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r>
                        <a:rPr lang="ru-RU" sz="1000" dirty="0">
                          <a:effectLst/>
                        </a:rPr>
                        <a:t> </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714100837"/>
                  </a:ext>
                </a:extLst>
              </a:tr>
            </a:tbl>
          </a:graphicData>
        </a:graphic>
      </p:graphicFrame>
    </p:spTree>
    <p:extLst>
      <p:ext uri="{BB962C8B-B14F-4D97-AF65-F5344CB8AC3E}">
        <p14:creationId xmlns:p14="http://schemas.microsoft.com/office/powerpoint/2010/main" val="2425269005"/>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fontScale="85000" lnSpcReduction="20000"/>
          </a:bodyPr>
          <a:lstStyle/>
          <a:p>
            <a:pPr marL="0" indent="0">
              <a:buNone/>
            </a:pPr>
            <a:r>
              <a:rPr lang="ru-RU" dirty="0"/>
              <a:t>Из вышеприведенного контрольного отчета становится видно, что отклонение реального темпа производства от производственного плана в первую неделю составляло 20 часов, во вторую-50 и в третью – 80 часов работы. Таким образом, суммарное отклонение достигло 150 стандартных ч. </a:t>
            </a:r>
          </a:p>
          <a:p>
            <a:pPr marL="0" indent="0">
              <a:buNone/>
            </a:pPr>
            <a:r>
              <a:rPr lang="ru-RU" dirty="0"/>
              <a:t>Для адекватной работы системы необходимо определить величину допустимого отклонения от плана производства. Например, если установлено, что величина допустимого отклонения на начало третьей недели равна половине планового недельного количества часов, то для примера на рисунке 7 это отклонение будет равняться 135 часам. И, в тот момент, когда величина реального отклонения превышает 135 часов, система сигнализирует о необходимости немедленного вмешательства в работу данной производительной единицы, и принятия мер к повышению ее производительности, вплоть ее выхода на плановый уровень. Такими мерами может быть привлечение дополнительных рабочих, допустимое увеличение общего времени ее работы и т.д. </a:t>
            </a:r>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Контроль выполнения производственного плана. Контрольные отчеты по производительности и потреблению (</a:t>
            </a:r>
            <a:r>
              <a:rPr lang="ru-RU" sz="2000" i="1" dirty="0" err="1"/>
              <a:t>input</a:t>
            </a:r>
            <a:r>
              <a:rPr lang="ru-RU" sz="2000" i="1" dirty="0"/>
              <a:t>/</a:t>
            </a:r>
            <a:r>
              <a:rPr lang="ru-RU" sz="2000" i="1" dirty="0" err="1"/>
              <a:t>output</a:t>
            </a:r>
            <a:r>
              <a:rPr lang="ru-RU" sz="2000" i="1" dirty="0"/>
              <a:t> </a:t>
            </a:r>
            <a:r>
              <a:rPr lang="ru-RU" sz="2000" i="1" dirty="0" err="1"/>
              <a:t>reports</a:t>
            </a:r>
            <a:r>
              <a:rPr lang="ru-RU" sz="2000" i="1" dirty="0"/>
              <a:t>) </a:t>
            </a:r>
            <a:endParaRPr lang="ru-RU" sz="2000" dirty="0"/>
          </a:p>
        </p:txBody>
      </p:sp>
    </p:spTree>
    <p:extLst>
      <p:ext uri="{BB962C8B-B14F-4D97-AF65-F5344CB8AC3E}">
        <p14:creationId xmlns:p14="http://schemas.microsoft.com/office/powerpoint/2010/main" val="3204233692"/>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fontScale="85000" lnSpcReduction="20000"/>
          </a:bodyPr>
          <a:lstStyle/>
          <a:p>
            <a:pPr marL="0" indent="0">
              <a:buNone/>
            </a:pPr>
            <a:r>
              <a:rPr lang="ru-RU" dirty="0"/>
              <a:t>На самом деле, логика работы </a:t>
            </a:r>
            <a:r>
              <a:rPr lang="ru-RU" dirty="0" smtClean="0"/>
              <a:t>систем класса MRP II достаточно </a:t>
            </a:r>
            <a:r>
              <a:rPr lang="ru-RU" dirty="0"/>
              <a:t>проста. Рассмотрим ее на конкретном </a:t>
            </a:r>
            <a:r>
              <a:rPr lang="ru-RU" dirty="0" smtClean="0"/>
              <a:t>примере.</a:t>
            </a:r>
          </a:p>
          <a:p>
            <a:pPr marL="0" indent="0">
              <a:buNone/>
            </a:pPr>
            <a:r>
              <a:rPr lang="ru-RU" dirty="0" smtClean="0"/>
              <a:t>Первым </a:t>
            </a:r>
            <a:r>
              <a:rPr lang="ru-RU" dirty="0"/>
              <a:t>этапом является составления плана деятельности предприятия. Для </a:t>
            </a:r>
            <a:r>
              <a:rPr lang="ru-RU" dirty="0" smtClean="0"/>
              <a:t>этого </a:t>
            </a:r>
            <a:r>
              <a:rPr lang="ru-RU" dirty="0"/>
              <a:t>сначала определим производственную программу (</a:t>
            </a:r>
            <a:r>
              <a:rPr lang="ru-RU" dirty="0" err="1"/>
              <a:t>Master</a:t>
            </a:r>
            <a:r>
              <a:rPr lang="ru-RU" dirty="0"/>
              <a:t> </a:t>
            </a:r>
            <a:r>
              <a:rPr lang="ru-RU" dirty="0" err="1"/>
              <a:t>Production</a:t>
            </a:r>
            <a:r>
              <a:rPr lang="ru-RU" dirty="0"/>
              <a:t> </a:t>
            </a:r>
            <a:r>
              <a:rPr lang="ru-RU" dirty="0" err="1"/>
              <a:t>Schedule</a:t>
            </a:r>
            <a:r>
              <a:rPr lang="ru-RU" dirty="0"/>
              <a:t>-MPS) в виде следующего выражения: «Мы будем производить 30 автомобилей в неделю». Далее, при определении плана деятельности, мы принимаем во внимание следующие факторы: </a:t>
            </a:r>
          </a:p>
          <a:p>
            <a:pPr lvl="0"/>
            <a:r>
              <a:rPr lang="ru-RU" dirty="0"/>
              <a:t>Текущий инвентарный запас изделий на </a:t>
            </a:r>
            <a:r>
              <a:rPr lang="ru-RU" dirty="0" smtClean="0"/>
              <a:t>складе;</a:t>
            </a:r>
            <a:endParaRPr lang="ru-RU" dirty="0"/>
          </a:p>
          <a:p>
            <a:pPr lvl="0"/>
            <a:r>
              <a:rPr lang="ru-RU" dirty="0"/>
              <a:t>Определение необходимого количества поддерживаемого инвентарного запаса на складе в тот или иной момент времени в течение всего периода </a:t>
            </a:r>
            <a:r>
              <a:rPr lang="ru-RU" dirty="0" smtClean="0"/>
              <a:t>планирования</a:t>
            </a:r>
            <a:r>
              <a:rPr lang="ru-RU" dirty="0"/>
              <a:t>;</a:t>
            </a:r>
          </a:p>
          <a:p>
            <a:pPr lvl="0"/>
            <a:r>
              <a:rPr lang="ru-RU" dirty="0"/>
              <a:t>Прогнозы продаж автомобилей на планируемый </a:t>
            </a:r>
            <a:r>
              <a:rPr lang="ru-RU" dirty="0" smtClean="0"/>
              <a:t>период.</a:t>
            </a:r>
            <a:endParaRPr lang="ru-RU" dirty="0"/>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Составление производственного плана (</a:t>
            </a:r>
            <a:r>
              <a:rPr lang="ru-RU" sz="2000" i="1" dirty="0" err="1"/>
              <a:t>Master</a:t>
            </a:r>
            <a:r>
              <a:rPr lang="ru-RU" sz="2000" i="1" dirty="0"/>
              <a:t> </a:t>
            </a:r>
            <a:r>
              <a:rPr lang="ru-RU" sz="2000" i="1" dirty="0" err="1"/>
              <a:t>Production</a:t>
            </a:r>
            <a:r>
              <a:rPr lang="ru-RU" sz="2000" i="1" dirty="0"/>
              <a:t> </a:t>
            </a:r>
            <a:r>
              <a:rPr lang="ru-RU" sz="2000" i="1" dirty="0" err="1"/>
              <a:t>Schedule</a:t>
            </a:r>
            <a:r>
              <a:rPr lang="ru-RU" sz="2000" i="1" dirty="0"/>
              <a:t>) и общего плана деятельности (</a:t>
            </a:r>
            <a:r>
              <a:rPr lang="ru-RU" sz="2000" i="1" dirty="0" err="1"/>
              <a:t>Production</a:t>
            </a:r>
            <a:r>
              <a:rPr lang="ru-RU" sz="2000" i="1" dirty="0"/>
              <a:t> </a:t>
            </a:r>
            <a:r>
              <a:rPr lang="ru-RU" sz="2000" i="1" dirty="0" err="1"/>
              <a:t>plan</a:t>
            </a:r>
            <a:r>
              <a:rPr lang="ru-RU" sz="2000" i="1" dirty="0"/>
              <a:t>) </a:t>
            </a:r>
          </a:p>
        </p:txBody>
      </p:sp>
    </p:spTree>
    <p:extLst>
      <p:ext uri="{BB962C8B-B14F-4D97-AF65-F5344CB8AC3E}">
        <p14:creationId xmlns:p14="http://schemas.microsoft.com/office/powerpoint/2010/main" val="1756686532"/>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lnSpcReduction="10000"/>
          </a:bodyPr>
          <a:lstStyle/>
          <a:p>
            <a:pPr marL="0" indent="0">
              <a:buNone/>
            </a:pPr>
            <a:r>
              <a:rPr lang="ru-RU" dirty="0"/>
              <a:t>Кроме контрольных отчетов производительности, для каждой производительной единицы существуют контрольные отчеты потребления материалов-комплектующих. Эти отчеты существуют для быстрого определения ситуаций, когда та или иная производительная единица не развивает плановой мощности из-за недостаточного снабжения материалами. Контрольный отчет потребления внешне абсолютно идентичен с отчетом, изображенным на рисунке 7, только вместо соотношения плановых и реальных часов работы, в нем отображается разница между реальным и плановым потреблением материалов рассматриваемой производственной единицей</a:t>
            </a:r>
            <a:r>
              <a:rPr lang="ru-RU" dirty="0" smtClean="0"/>
              <a:t>.</a:t>
            </a:r>
            <a:endParaRPr lang="ru-RU" dirty="0"/>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Контроль выполнения производственного плана. Контрольные отчеты по производительности и потреблению (</a:t>
            </a:r>
            <a:r>
              <a:rPr lang="ru-RU" sz="2000" i="1" dirty="0" err="1"/>
              <a:t>input</a:t>
            </a:r>
            <a:r>
              <a:rPr lang="ru-RU" sz="2000" i="1" dirty="0"/>
              <a:t>/</a:t>
            </a:r>
            <a:r>
              <a:rPr lang="ru-RU" sz="2000" i="1" dirty="0" err="1"/>
              <a:t>output</a:t>
            </a:r>
            <a:r>
              <a:rPr lang="ru-RU" sz="2000" i="1" dirty="0"/>
              <a:t> </a:t>
            </a:r>
            <a:r>
              <a:rPr lang="ru-RU" sz="2000" i="1" dirty="0" err="1"/>
              <a:t>reports</a:t>
            </a:r>
            <a:r>
              <a:rPr lang="ru-RU" sz="2000" i="1" dirty="0"/>
              <a:t>) </a:t>
            </a:r>
            <a:endParaRPr lang="ru-RU" sz="2000" dirty="0"/>
          </a:p>
        </p:txBody>
      </p:sp>
    </p:spTree>
    <p:extLst>
      <p:ext uri="{BB962C8B-B14F-4D97-AF65-F5344CB8AC3E}">
        <p14:creationId xmlns:p14="http://schemas.microsoft.com/office/powerpoint/2010/main" val="3777550604"/>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a:bodyPr>
          <a:lstStyle/>
          <a:p>
            <a:pPr marL="0" indent="0">
              <a:buNone/>
            </a:pPr>
            <a:r>
              <a:rPr lang="ru-RU" dirty="0"/>
              <a:t>Еще одним необходимым документом, регулярно (как правило, ежедневно) создаваемым MRPII-системой является список операций (</a:t>
            </a:r>
            <a:r>
              <a:rPr lang="ru-RU" dirty="0" err="1"/>
              <a:t>operation</a:t>
            </a:r>
            <a:r>
              <a:rPr lang="ru-RU" dirty="0"/>
              <a:t> </a:t>
            </a:r>
            <a:r>
              <a:rPr lang="ru-RU" dirty="0" err="1"/>
              <a:t>lists</a:t>
            </a:r>
            <a:r>
              <a:rPr lang="ru-RU" dirty="0"/>
              <a:t>). Списки операций обычно формируются в начале дня и передаются (или пересылаются) мастерам соответствующих производственных цехов. В этих документах отображена последовательность проведения рабочих операций над сырьем и комплектующими материалами на каждой производственной единице и их длительность. Списки операций позволяют каждому мастеру получать актуальную информацию, и фактически делают его частью MRPII-системы</a:t>
            </a:r>
            <a:r>
              <a:rPr lang="ru-RU" dirty="0" smtClean="0"/>
              <a:t>.</a:t>
            </a:r>
            <a:endParaRPr lang="ru-RU" dirty="0"/>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Списки операций (</a:t>
            </a:r>
            <a:r>
              <a:rPr lang="ru-RU" sz="2000" i="1" dirty="0" err="1"/>
              <a:t>Dispatch</a:t>
            </a:r>
            <a:r>
              <a:rPr lang="ru-RU" sz="2000" i="1" dirty="0"/>
              <a:t> </a:t>
            </a:r>
            <a:r>
              <a:rPr lang="ru-RU" sz="2000" i="1" dirty="0" err="1"/>
              <a:t>lists</a:t>
            </a:r>
            <a:r>
              <a:rPr lang="ru-RU" sz="2000" i="1" dirty="0"/>
              <a:t>) </a:t>
            </a:r>
            <a:endParaRPr lang="ru-RU" sz="2000" dirty="0"/>
          </a:p>
        </p:txBody>
      </p:sp>
    </p:spTree>
    <p:extLst>
      <p:ext uri="{BB962C8B-B14F-4D97-AF65-F5344CB8AC3E}">
        <p14:creationId xmlns:p14="http://schemas.microsoft.com/office/powerpoint/2010/main" val="4288002156"/>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5641451" cy="2822713"/>
          </a:xfrm>
        </p:spPr>
        <p:txBody>
          <a:bodyPr>
            <a:normAutofit/>
          </a:bodyPr>
          <a:lstStyle/>
          <a:p>
            <a:pPr marL="0" indent="0">
              <a:buNone/>
            </a:pPr>
            <a:r>
              <a:rPr lang="ru-RU" dirty="0"/>
              <a:t>На рисунке </a:t>
            </a:r>
            <a:r>
              <a:rPr lang="ru-RU" dirty="0" smtClean="0"/>
              <a:t>изображен </a:t>
            </a:r>
            <a:r>
              <a:rPr lang="ru-RU" dirty="0"/>
              <a:t>пример списка операций для одной из производственных единиц</a:t>
            </a:r>
            <a:r>
              <a:rPr lang="ru-RU" dirty="0" smtClean="0"/>
              <a:t>.</a:t>
            </a:r>
            <a:endParaRPr lang="ru-RU" dirty="0"/>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Списки операций (</a:t>
            </a:r>
            <a:r>
              <a:rPr lang="ru-RU" sz="2000" i="1" dirty="0" err="1"/>
              <a:t>Dispatch</a:t>
            </a:r>
            <a:r>
              <a:rPr lang="ru-RU" sz="2000" i="1" dirty="0"/>
              <a:t> </a:t>
            </a:r>
            <a:r>
              <a:rPr lang="ru-RU" sz="2000" i="1" dirty="0" err="1"/>
              <a:t>lists</a:t>
            </a:r>
            <a:r>
              <a:rPr lang="ru-RU" sz="2000" i="1" dirty="0"/>
              <a:t>) </a:t>
            </a:r>
            <a:endParaRPr lang="ru-RU" sz="2000" dirty="0"/>
          </a:p>
        </p:txBody>
      </p:sp>
      <p:graphicFrame>
        <p:nvGraphicFramePr>
          <p:cNvPr id="5" name="Таблица 4"/>
          <p:cNvGraphicFramePr>
            <a:graphicFrameLocks noGrp="1"/>
          </p:cNvGraphicFramePr>
          <p:nvPr>
            <p:extLst>
              <p:ext uri="{D42A27DB-BD31-4B8C-83A1-F6EECF244321}">
                <p14:modId xmlns:p14="http://schemas.microsoft.com/office/powerpoint/2010/main" val="985789209"/>
              </p:ext>
            </p:extLst>
          </p:nvPr>
        </p:nvGraphicFramePr>
        <p:xfrm>
          <a:off x="6603462" y="3410031"/>
          <a:ext cx="5373370" cy="2324100"/>
        </p:xfrm>
        <a:graphic>
          <a:graphicData uri="http://schemas.openxmlformats.org/drawingml/2006/table">
            <a:tbl>
              <a:tblPr>
                <a:tableStyleId>{5C22544A-7EE6-4342-B048-85BDC9FD1C3A}</a:tableStyleId>
              </a:tblPr>
              <a:tblGrid>
                <a:gridCol w="1441450">
                  <a:extLst>
                    <a:ext uri="{9D8B030D-6E8A-4147-A177-3AD203B41FA5}">
                      <a16:colId xmlns:a16="http://schemas.microsoft.com/office/drawing/2014/main" val="1101855373"/>
                    </a:ext>
                  </a:extLst>
                </a:gridCol>
                <a:gridCol w="1066800">
                  <a:extLst>
                    <a:ext uri="{9D8B030D-6E8A-4147-A177-3AD203B41FA5}">
                      <a16:colId xmlns:a16="http://schemas.microsoft.com/office/drawing/2014/main" val="1745074365"/>
                    </a:ext>
                  </a:extLst>
                </a:gridCol>
                <a:gridCol w="1066800">
                  <a:extLst>
                    <a:ext uri="{9D8B030D-6E8A-4147-A177-3AD203B41FA5}">
                      <a16:colId xmlns:a16="http://schemas.microsoft.com/office/drawing/2014/main" val="2734828587"/>
                    </a:ext>
                  </a:extLst>
                </a:gridCol>
                <a:gridCol w="853440">
                  <a:extLst>
                    <a:ext uri="{9D8B030D-6E8A-4147-A177-3AD203B41FA5}">
                      <a16:colId xmlns:a16="http://schemas.microsoft.com/office/drawing/2014/main" val="2144653213"/>
                    </a:ext>
                  </a:extLst>
                </a:gridCol>
                <a:gridCol w="944880">
                  <a:extLst>
                    <a:ext uri="{9D8B030D-6E8A-4147-A177-3AD203B41FA5}">
                      <a16:colId xmlns:a16="http://schemas.microsoft.com/office/drawing/2014/main" val="252390166"/>
                    </a:ext>
                  </a:extLst>
                </a:gridCol>
              </a:tblGrid>
              <a:tr h="171450">
                <a:tc gridSpan="5">
                  <a:txBody>
                    <a:bodyPr/>
                    <a:lstStyle/>
                    <a:p>
                      <a:pPr algn="ctr"/>
                      <a:r>
                        <a:rPr lang="ru-RU" sz="1000" dirty="0">
                          <a:effectLst/>
                        </a:rPr>
                        <a:t>Список операций для производственной единицы № 1500 (Токарный </a:t>
                      </a:r>
                      <a:r>
                        <a:rPr lang="ru-RU" sz="1000" dirty="0" smtClean="0">
                          <a:effectLst/>
                        </a:rPr>
                        <a:t>станок)</a:t>
                      </a:r>
                    </a:p>
                    <a:p>
                      <a:pPr algn="ctr"/>
                      <a:r>
                        <a:rPr lang="ru-RU" sz="1000" dirty="0" smtClean="0">
                          <a:effectLst/>
                        </a:rPr>
                        <a:t>на </a:t>
                      </a:r>
                      <a:r>
                        <a:rPr lang="ru-RU" sz="1000" dirty="0">
                          <a:effectLst/>
                        </a:rPr>
                        <a:t>23.05.99</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val="3463270540"/>
                  </a:ext>
                </a:extLst>
              </a:tr>
              <a:tr h="0">
                <a:tc>
                  <a:txBody>
                    <a:bodyPr/>
                    <a:lstStyle/>
                    <a:p>
                      <a:pPr algn="ctr"/>
                      <a:r>
                        <a:rPr lang="ru-RU" sz="1000" dirty="0">
                          <a:effectLst/>
                        </a:rPr>
                        <a:t>Номер производственного </a:t>
                      </a:r>
                    </a:p>
                    <a:p>
                      <a:pPr algn="ctr"/>
                      <a:r>
                        <a:rPr lang="ru-RU" sz="1000" dirty="0" smtClean="0">
                          <a:effectLst/>
                        </a:rPr>
                        <a:t>заказа</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Инвентарный номер материала</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Количество материала</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Дата обработки по плану пр-ва</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Количество часов обработки</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210629729"/>
                  </a:ext>
                </a:extLst>
              </a:tr>
              <a:tr h="0">
                <a:tc>
                  <a:txBody>
                    <a:bodyPr/>
                    <a:lstStyle/>
                    <a:p>
                      <a:pPr algn="ctr"/>
                      <a:r>
                        <a:rPr lang="ru-RU" sz="1000">
                          <a:effectLst/>
                        </a:rPr>
                        <a:t>17678</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98769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50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20.05.99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3.5</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4055890373"/>
                  </a:ext>
                </a:extLst>
              </a:tr>
              <a:tr h="0">
                <a:tc>
                  <a:txBody>
                    <a:bodyPr/>
                    <a:lstStyle/>
                    <a:p>
                      <a:pPr algn="ctr"/>
                      <a:r>
                        <a:rPr lang="ru-RU" sz="1000">
                          <a:effectLst/>
                        </a:rPr>
                        <a:t>16789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89769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500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23.05.99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19.2</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089443683"/>
                  </a:ext>
                </a:extLst>
              </a:tr>
              <a:tr h="0">
                <a:tc>
                  <a:txBody>
                    <a:bodyPr/>
                    <a:lstStyle/>
                    <a:p>
                      <a:pPr algn="ctr"/>
                      <a:r>
                        <a:rPr lang="ru-RU" sz="1000">
                          <a:effectLst/>
                        </a:rPr>
                        <a:t>18784</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56307</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1100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23.05.99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28.6</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774868247"/>
                  </a:ext>
                </a:extLst>
              </a:tr>
              <a:tr h="0">
                <a:tc>
                  <a:txBody>
                    <a:bodyPr/>
                    <a:lstStyle/>
                    <a:p>
                      <a:pPr algn="ctr"/>
                      <a:r>
                        <a:rPr lang="ru-RU" sz="1000">
                          <a:effectLst/>
                        </a:rPr>
                        <a:t>67830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78567</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500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23.05.99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16.5</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592040045"/>
                  </a:ext>
                </a:extLst>
              </a:tr>
              <a:tr h="0">
                <a:tc>
                  <a:txBody>
                    <a:bodyPr/>
                    <a:lstStyle/>
                    <a:p>
                      <a:pPr algn="ctr"/>
                      <a:r>
                        <a:rPr lang="ru-RU" sz="1000">
                          <a:effectLst/>
                        </a:rPr>
                        <a:t>47890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87300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120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26.05.99</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8.4</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947072786"/>
                  </a:ext>
                </a:extLst>
              </a:tr>
              <a:tr h="247650">
                <a:tc gridSpan="4">
                  <a:txBody>
                    <a:bodyPr/>
                    <a:lstStyle/>
                    <a:p>
                      <a:pPr algn="ctr"/>
                      <a:r>
                        <a:rPr lang="ru-RU" sz="1000">
                          <a:effectLst/>
                        </a:rPr>
                        <a:t>Суммарное количество часов</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hMerge="1">
                  <a:txBody>
                    <a:bodyPr/>
                    <a:lstStyle/>
                    <a:p>
                      <a:endParaRPr lang="ru-RU"/>
                    </a:p>
                  </a:txBody>
                  <a:tcPr/>
                </a:tc>
                <a:tc hMerge="1">
                  <a:txBody>
                    <a:bodyPr/>
                    <a:lstStyle/>
                    <a:p>
                      <a:endParaRPr lang="ru-RU"/>
                    </a:p>
                  </a:txBody>
                  <a:tcPr/>
                </a:tc>
                <a:tc hMerge="1">
                  <a:txBody>
                    <a:bodyPr/>
                    <a:lstStyle/>
                    <a:p>
                      <a:endParaRPr lang="ru-RU"/>
                    </a:p>
                  </a:txBody>
                  <a:tcPr/>
                </a:tc>
                <a:tc>
                  <a:txBody>
                    <a:bodyPr/>
                    <a:lstStyle/>
                    <a:p>
                      <a:pPr algn="ctr"/>
                      <a:r>
                        <a:rPr lang="ru-RU" sz="1000" dirty="0">
                          <a:effectLst/>
                        </a:rPr>
                        <a:t>76.2</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134094811"/>
                  </a:ext>
                </a:extLst>
              </a:tr>
            </a:tbl>
          </a:graphicData>
        </a:graphic>
      </p:graphicFrame>
    </p:spTree>
    <p:extLst>
      <p:ext uri="{BB962C8B-B14F-4D97-AF65-F5344CB8AC3E}">
        <p14:creationId xmlns:p14="http://schemas.microsoft.com/office/powerpoint/2010/main" val="2658512518"/>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a:bodyPr>
          <a:lstStyle/>
          <a:p>
            <a:pPr marL="0" indent="0">
              <a:buNone/>
            </a:pPr>
            <a:r>
              <a:rPr lang="ru-RU" dirty="0"/>
              <a:t>Как видно из таблицы, приведенный список определяет приоритет выполнения операций. Например, запоздавший по каким-то причинам производственный заказ от 20.05, был поставлен MRPII-системой в очередь первым. И наоборот, заказ от 26.05.99 имеет минимальный приоритет. Сразу стоит отметить, что список операций НЕ является суточным планом (это очевидно хотя бы из того, что суммарное количество часов превышает 24), а является лишь законом для мастера, определяющим последовательность и содержание производственных операций. </a:t>
            </a:r>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Списки операций (</a:t>
            </a:r>
            <a:r>
              <a:rPr lang="ru-RU" sz="2000" i="1" dirty="0" err="1"/>
              <a:t>Dispatch</a:t>
            </a:r>
            <a:r>
              <a:rPr lang="ru-RU" sz="2000" i="1" dirty="0"/>
              <a:t> </a:t>
            </a:r>
            <a:r>
              <a:rPr lang="ru-RU" sz="2000" i="1" dirty="0" err="1"/>
              <a:t>lists</a:t>
            </a:r>
            <a:r>
              <a:rPr lang="ru-RU" sz="2000" i="1" dirty="0"/>
              <a:t>) </a:t>
            </a:r>
            <a:endParaRPr lang="ru-RU" sz="2000" dirty="0"/>
          </a:p>
        </p:txBody>
      </p:sp>
    </p:spTree>
    <p:extLst>
      <p:ext uri="{BB962C8B-B14F-4D97-AF65-F5344CB8AC3E}">
        <p14:creationId xmlns:p14="http://schemas.microsoft.com/office/powerpoint/2010/main" val="2065223021"/>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fontScale="85000" lnSpcReduction="20000"/>
          </a:bodyPr>
          <a:lstStyle/>
          <a:p>
            <a:pPr marL="0" indent="0">
              <a:buNone/>
            </a:pPr>
            <a:r>
              <a:rPr lang="ru-RU" dirty="0"/>
              <a:t>Чрезвычайно важно обратить внимание на функции обратной связи (</a:t>
            </a:r>
            <a:r>
              <a:rPr lang="ru-RU" dirty="0" err="1"/>
              <a:t>feedback</a:t>
            </a:r>
            <a:r>
              <a:rPr lang="ru-RU" dirty="0"/>
              <a:t>) в </a:t>
            </a:r>
            <a:r>
              <a:rPr lang="ru-RU" dirty="0" smtClean="0"/>
              <a:t>MRP II-системе</a:t>
            </a:r>
            <a:r>
              <a:rPr lang="ru-RU" dirty="0"/>
              <a:t>. Например, если Поставщики не способны поставить материалы-комплектующие в оговоренные сроки, они должны послать отчет о задержках, сразу, как только они узнают о существовании этой проблемы. Обычно, стандартная компания имеет большое количество просроченных заказов с поставщиками. Но, как правило, даты этих заказов не отражают в достаточной степени дат реальной потребности в этих материалах. На предприятиях же, управляемых системами класса </a:t>
            </a:r>
            <a:r>
              <a:rPr lang="ru-RU" dirty="0" smtClean="0"/>
              <a:t>MRP II</a:t>
            </a:r>
            <a:r>
              <a:rPr lang="ru-RU" dirty="0"/>
              <a:t>, даты поставки являются максимально близкими к времени реальной потребности в поставляемых материалах. Поэтому крайне важно заранее поставить систему в известность о возможных проблемах с заказами. В этом случае система должна сгенерировать новый план работы производственных мощностей, в соответствии с новым планом заказов. В ряде случаев, когда задержка заказов далеко не является исключением, в </a:t>
            </a:r>
            <a:r>
              <a:rPr lang="ru-RU" dirty="0" smtClean="0"/>
              <a:t>MRP II-системе </a:t>
            </a:r>
            <a:r>
              <a:rPr lang="ru-RU" dirty="0"/>
              <a:t>задается объем минимального поддержания запасов «ненадежных» материалов на складе (</a:t>
            </a:r>
            <a:r>
              <a:rPr lang="ru-RU" dirty="0" err="1"/>
              <a:t>safety</a:t>
            </a:r>
            <a:r>
              <a:rPr lang="ru-RU" dirty="0"/>
              <a:t> </a:t>
            </a:r>
            <a:r>
              <a:rPr lang="ru-RU" dirty="0" err="1"/>
              <a:t>stock</a:t>
            </a:r>
            <a:r>
              <a:rPr lang="ru-RU" dirty="0" smtClean="0"/>
              <a:t>).</a:t>
            </a:r>
            <a:endParaRPr lang="ru-RU" dirty="0"/>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Обратная связь (</a:t>
            </a:r>
            <a:r>
              <a:rPr lang="ru-RU" sz="2000" i="1" dirty="0" err="1"/>
              <a:t>feedback</a:t>
            </a:r>
            <a:r>
              <a:rPr lang="ru-RU" sz="2000" i="1" dirty="0"/>
              <a:t>) и ее роль в MRPII-системе </a:t>
            </a:r>
            <a:endParaRPr lang="ru-RU" sz="2000" dirty="0"/>
          </a:p>
        </p:txBody>
      </p:sp>
    </p:spTree>
    <p:extLst>
      <p:ext uri="{BB962C8B-B14F-4D97-AF65-F5344CB8AC3E}">
        <p14:creationId xmlns:p14="http://schemas.microsoft.com/office/powerpoint/2010/main" val="1508333409"/>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a:bodyPr>
          <a:lstStyle/>
          <a:p>
            <a:pPr marL="0" indent="0">
              <a:buNone/>
            </a:pPr>
            <a:r>
              <a:rPr lang="ru-RU" dirty="0"/>
              <a:t>В настоящее время, системы </a:t>
            </a:r>
            <a:r>
              <a:rPr lang="ru-RU" dirty="0" smtClean="0"/>
              <a:t>класса MRP II прочно </a:t>
            </a:r>
            <a:r>
              <a:rPr lang="ru-RU" dirty="0"/>
              <a:t>входят в жизнь крупных и средних производственных организаций. Основной и эффективной чертой этих систем является возможность планировать потребности предприятия на короткие промежутки времени (недели и даже дни) и осуществлять обратную связь (например, автоматически изменять ранее построенные планы производства при сбоях поставок или поломке оборудования) внося в систему данные о проблемах в реальном времени. </a:t>
            </a:r>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Обратная связь (</a:t>
            </a:r>
            <a:r>
              <a:rPr lang="ru-RU" sz="2000" i="1" dirty="0" err="1"/>
              <a:t>feedback</a:t>
            </a:r>
            <a:r>
              <a:rPr lang="ru-RU" sz="2000" i="1" dirty="0"/>
              <a:t>) и ее роль в MRPII-системе </a:t>
            </a:r>
            <a:endParaRPr lang="ru-RU" sz="2000" dirty="0"/>
          </a:p>
        </p:txBody>
      </p:sp>
    </p:spTree>
    <p:extLst>
      <p:ext uri="{BB962C8B-B14F-4D97-AF65-F5344CB8AC3E}">
        <p14:creationId xmlns:p14="http://schemas.microsoft.com/office/powerpoint/2010/main" val="2244504610"/>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fontScale="85000" lnSpcReduction="10000"/>
          </a:bodyPr>
          <a:lstStyle/>
          <a:p>
            <a:pPr marL="0" indent="0">
              <a:buNone/>
            </a:pPr>
            <a:r>
              <a:rPr lang="ru-RU" dirty="0"/>
              <a:t>Алгоритм работы </a:t>
            </a:r>
            <a:r>
              <a:rPr lang="ru-RU" dirty="0" smtClean="0"/>
              <a:t>MRP II-системы </a:t>
            </a:r>
            <a:r>
              <a:rPr lang="ru-RU" dirty="0"/>
              <a:t>нацелен на внутреннее моделирование всей области деятельности предприятия. Его основная цель – учитывать и с помощью компьютера анализировать все </a:t>
            </a:r>
            <a:r>
              <a:rPr lang="ru-RU" dirty="0" err="1" smtClean="0"/>
              <a:t>внутрикоммерческие</a:t>
            </a:r>
            <a:r>
              <a:rPr lang="ru-RU" dirty="0" smtClean="0"/>
              <a:t> </a:t>
            </a:r>
            <a:r>
              <a:rPr lang="ru-RU" dirty="0"/>
              <a:t>и </a:t>
            </a:r>
            <a:r>
              <a:rPr lang="ru-RU" dirty="0" smtClean="0"/>
              <a:t>внутрипроизводственные </a:t>
            </a:r>
            <a:r>
              <a:rPr lang="ru-RU" dirty="0"/>
              <a:t>события: все те, что происходят в данный момент и все те, что запланированы на будущее. Как только в производстве допущен брак, как только изменена программа производства, как только в производстве утверждены новые технологические требования, </a:t>
            </a:r>
            <a:r>
              <a:rPr lang="ru-RU" dirty="0" smtClean="0"/>
              <a:t>MRP II-система </a:t>
            </a:r>
            <a:r>
              <a:rPr lang="ru-RU" dirty="0"/>
              <a:t>мгновенно реагирует на произошедшее, указывает на проблемы, которые могут быть результатом этого и определяет, какие изменения надо внести в производственный план, чтобы избежать этих проблем или свести их к минимуму. Разумеется, далеко не всегда реально полностью устранить последствия того или иного сбоя в производственном процессе, однако </a:t>
            </a:r>
            <a:r>
              <a:rPr lang="ru-RU" dirty="0" smtClean="0"/>
              <a:t>MRP II-система </a:t>
            </a:r>
            <a:r>
              <a:rPr lang="ru-RU" dirty="0"/>
              <a:t>информирует о них за максимально длительный промежуток времени, до момента их возникновения. </a:t>
            </a:r>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Обратная связь (</a:t>
            </a:r>
            <a:r>
              <a:rPr lang="ru-RU" sz="2000" i="1" dirty="0" err="1"/>
              <a:t>feedback</a:t>
            </a:r>
            <a:r>
              <a:rPr lang="ru-RU" sz="2000" i="1" dirty="0"/>
              <a:t>) и ее роль в MRPII-системе </a:t>
            </a:r>
            <a:endParaRPr lang="ru-RU" sz="2000" dirty="0"/>
          </a:p>
        </p:txBody>
      </p:sp>
    </p:spTree>
    <p:extLst>
      <p:ext uri="{BB962C8B-B14F-4D97-AF65-F5344CB8AC3E}">
        <p14:creationId xmlns:p14="http://schemas.microsoft.com/office/powerpoint/2010/main" val="912066465"/>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a:bodyPr>
          <a:lstStyle/>
          <a:p>
            <a:pPr marL="0" indent="0">
              <a:buNone/>
            </a:pPr>
            <a:r>
              <a:rPr lang="ru-RU" dirty="0"/>
              <a:t>Следующая таблица, представляет собой типичный </a:t>
            </a:r>
            <a:r>
              <a:rPr lang="ru-RU" dirty="0">
                <a:solidFill>
                  <a:schemeClr val="accent1">
                    <a:lumMod val="60000"/>
                    <a:lumOff val="40000"/>
                  </a:schemeClr>
                </a:solidFill>
              </a:rPr>
              <a:t>план деятельности </a:t>
            </a:r>
            <a:r>
              <a:rPr lang="ru-RU" dirty="0" smtClean="0"/>
              <a:t>предприятия</a:t>
            </a:r>
            <a:endParaRPr lang="ru-RU" dirty="0"/>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Составление производственного плана (</a:t>
            </a:r>
            <a:r>
              <a:rPr lang="ru-RU" sz="2000" i="1" dirty="0" err="1"/>
              <a:t>Master</a:t>
            </a:r>
            <a:r>
              <a:rPr lang="ru-RU" sz="2000" i="1" dirty="0"/>
              <a:t> </a:t>
            </a:r>
            <a:r>
              <a:rPr lang="ru-RU" sz="2000" i="1" dirty="0" err="1"/>
              <a:t>Production</a:t>
            </a:r>
            <a:r>
              <a:rPr lang="ru-RU" sz="2000" i="1" dirty="0"/>
              <a:t> </a:t>
            </a:r>
            <a:r>
              <a:rPr lang="ru-RU" sz="2000" i="1" dirty="0" err="1"/>
              <a:t>Schedule</a:t>
            </a:r>
            <a:r>
              <a:rPr lang="ru-RU" sz="2000" i="1" dirty="0"/>
              <a:t>) и общего плана деятельности (</a:t>
            </a:r>
            <a:r>
              <a:rPr lang="ru-RU" sz="2000" i="1" dirty="0" err="1"/>
              <a:t>Production</a:t>
            </a:r>
            <a:r>
              <a:rPr lang="ru-RU" sz="2000" i="1" dirty="0"/>
              <a:t> </a:t>
            </a:r>
            <a:r>
              <a:rPr lang="ru-RU" sz="2000" i="1" dirty="0" err="1"/>
              <a:t>plan</a:t>
            </a:r>
            <a:r>
              <a:rPr lang="ru-RU" sz="2000" i="1" dirty="0"/>
              <a:t>) </a:t>
            </a:r>
          </a:p>
        </p:txBody>
      </p:sp>
      <p:graphicFrame>
        <p:nvGraphicFramePr>
          <p:cNvPr id="5" name="Таблица 4"/>
          <p:cNvGraphicFramePr>
            <a:graphicFrameLocks noGrp="1"/>
          </p:cNvGraphicFramePr>
          <p:nvPr>
            <p:extLst>
              <p:ext uri="{D42A27DB-BD31-4B8C-83A1-F6EECF244321}">
                <p14:modId xmlns:p14="http://schemas.microsoft.com/office/powerpoint/2010/main" val="3649075207"/>
              </p:ext>
            </p:extLst>
          </p:nvPr>
        </p:nvGraphicFramePr>
        <p:xfrm>
          <a:off x="1350212" y="4175180"/>
          <a:ext cx="8696262" cy="2256511"/>
        </p:xfrm>
        <a:graphic>
          <a:graphicData uri="http://schemas.openxmlformats.org/drawingml/2006/table">
            <a:tbl>
              <a:tblPr>
                <a:tableStyleId>{5C22544A-7EE6-4342-B048-85BDC9FD1C3A}</a:tableStyleId>
              </a:tblPr>
              <a:tblGrid>
                <a:gridCol w="950006">
                  <a:extLst>
                    <a:ext uri="{9D8B030D-6E8A-4147-A177-3AD203B41FA5}">
                      <a16:colId xmlns:a16="http://schemas.microsoft.com/office/drawing/2014/main" val="197047817"/>
                    </a:ext>
                  </a:extLst>
                </a:gridCol>
                <a:gridCol w="1936564">
                  <a:extLst>
                    <a:ext uri="{9D8B030D-6E8A-4147-A177-3AD203B41FA5}">
                      <a16:colId xmlns:a16="http://schemas.microsoft.com/office/drawing/2014/main" val="2578234338"/>
                    </a:ext>
                  </a:extLst>
                </a:gridCol>
                <a:gridCol w="1936564">
                  <a:extLst>
                    <a:ext uri="{9D8B030D-6E8A-4147-A177-3AD203B41FA5}">
                      <a16:colId xmlns:a16="http://schemas.microsoft.com/office/drawing/2014/main" val="1887220972"/>
                    </a:ext>
                  </a:extLst>
                </a:gridCol>
                <a:gridCol w="1936564">
                  <a:extLst>
                    <a:ext uri="{9D8B030D-6E8A-4147-A177-3AD203B41FA5}">
                      <a16:colId xmlns:a16="http://schemas.microsoft.com/office/drawing/2014/main" val="3815831301"/>
                    </a:ext>
                  </a:extLst>
                </a:gridCol>
                <a:gridCol w="1936564">
                  <a:extLst>
                    <a:ext uri="{9D8B030D-6E8A-4147-A177-3AD203B41FA5}">
                      <a16:colId xmlns:a16="http://schemas.microsoft.com/office/drawing/2014/main" val="4249244604"/>
                    </a:ext>
                  </a:extLst>
                </a:gridCol>
              </a:tblGrid>
              <a:tr h="633451">
                <a:tc gridSpan="2">
                  <a:txBody>
                    <a:bodyPr/>
                    <a:lstStyle/>
                    <a:p>
                      <a:pPr algn="ctr"/>
                      <a:r>
                        <a:rPr lang="ru-RU" sz="1400" dirty="0">
                          <a:effectLst/>
                        </a:rPr>
                        <a:t>Дата </a:t>
                      </a:r>
                      <a:r>
                        <a:rPr lang="ru-RU" sz="1400" dirty="0" smtClean="0">
                          <a:effectLst/>
                        </a:rPr>
                        <a:t>(</a:t>
                      </a:r>
                      <a:r>
                        <a:rPr lang="ru-RU" sz="1400" dirty="0">
                          <a:effectLst/>
                        </a:rPr>
                        <a:t>конец месяца)</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tc hMerge="1">
                  <a:txBody>
                    <a:bodyPr/>
                    <a:lstStyle/>
                    <a:p>
                      <a:endParaRPr lang="ru-RU"/>
                    </a:p>
                  </a:txBody>
                  <a:tcPr/>
                </a:tc>
                <a:tc>
                  <a:txBody>
                    <a:bodyPr/>
                    <a:lstStyle/>
                    <a:p>
                      <a:pPr algn="ctr"/>
                      <a:r>
                        <a:rPr lang="ru-RU" sz="1400">
                          <a:effectLst/>
                        </a:rPr>
                        <a:t>План продаж</a:t>
                      </a:r>
                      <a:endParaRPr lang="ru-RU" sz="14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dirty="0">
                          <a:effectLst/>
                        </a:rPr>
                        <a:t>План производства (MPS)</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dirty="0">
                          <a:effectLst/>
                        </a:rPr>
                        <a:t>Объем запасов</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325494097"/>
                  </a:ext>
                </a:extLst>
              </a:tr>
              <a:tr h="258073">
                <a:tc rowSpan="2">
                  <a:txBody>
                    <a:bodyPr/>
                    <a:lstStyle/>
                    <a:p>
                      <a:pPr algn="ctr"/>
                      <a:r>
                        <a:rPr lang="ru-RU" sz="1400" dirty="0">
                          <a:effectLst/>
                        </a:rPr>
                        <a:t>31.03</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a:effectLst/>
                        </a:rPr>
                        <a:t>По плану</a:t>
                      </a:r>
                      <a:endParaRPr lang="ru-RU" sz="1400">
                        <a:effectLst/>
                        <a:latin typeface="Calibri" panose="020F0502020204030204" pitchFamily="34" charset="0"/>
                        <a:cs typeface="Times New Roman" panose="02020603050405020304" pitchFamily="18" charset="0"/>
                      </a:endParaRPr>
                    </a:p>
                  </a:txBody>
                  <a:tcPr marL="28575" marR="28575" marT="28575" marB="28575" anchor="ctr"/>
                </a:tc>
                <a:tc rowSpan="2">
                  <a:txBody>
                    <a:bodyPr/>
                    <a:lstStyle/>
                    <a:p>
                      <a:r>
                        <a:rPr lang="ru-RU" sz="1400" dirty="0">
                          <a:effectLst/>
                        </a:rPr>
                        <a:t> </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tc rowSpan="2">
                  <a:txBody>
                    <a:bodyPr/>
                    <a:lstStyle/>
                    <a:p>
                      <a:r>
                        <a:rPr lang="ru-RU" sz="1400">
                          <a:effectLst/>
                        </a:rPr>
                        <a:t> </a:t>
                      </a:r>
                      <a:endParaRPr lang="ru-RU" sz="1400">
                        <a:effectLst/>
                        <a:latin typeface="Calibri" panose="020F0502020204030204" pitchFamily="34" charset="0"/>
                        <a:cs typeface="Times New Roman" panose="02020603050405020304" pitchFamily="18" charset="0"/>
                      </a:endParaRPr>
                    </a:p>
                  </a:txBody>
                  <a:tcPr marL="28575" marR="28575" marT="28575" marB="28575"/>
                </a:tc>
                <a:tc rowSpan="2">
                  <a:txBody>
                    <a:bodyPr/>
                    <a:lstStyle/>
                    <a:p>
                      <a:pPr algn="ctr"/>
                      <a:r>
                        <a:rPr lang="ru-RU" sz="1400" dirty="0">
                          <a:effectLst/>
                        </a:rPr>
                        <a:t>60</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657020946"/>
                  </a:ext>
                </a:extLst>
              </a:tr>
              <a:tr h="258073">
                <a:tc vMerge="1">
                  <a:txBody>
                    <a:bodyPr/>
                    <a:lstStyle/>
                    <a:p>
                      <a:endParaRPr lang="ru-RU"/>
                    </a:p>
                  </a:txBody>
                  <a:tcPr/>
                </a:tc>
                <a:tc>
                  <a:txBody>
                    <a:bodyPr/>
                    <a:lstStyle/>
                    <a:p>
                      <a:pPr algn="ctr"/>
                      <a:r>
                        <a:rPr lang="ru-RU" sz="1400">
                          <a:effectLst/>
                        </a:rPr>
                        <a:t>Реальный</a:t>
                      </a:r>
                      <a:endParaRPr lang="ru-RU" sz="1400">
                        <a:effectLst/>
                        <a:latin typeface="Calibri" panose="020F0502020204030204" pitchFamily="34" charset="0"/>
                        <a:cs typeface="Times New Roman" panose="02020603050405020304" pitchFamily="18" charset="0"/>
                      </a:endParaRPr>
                    </a:p>
                  </a:txBody>
                  <a:tcPr marL="28575" marR="28575" marT="28575" marB="28575" anchor="ctr"/>
                </a:tc>
                <a:tc vMerge="1">
                  <a:txBody>
                    <a:bodyPr/>
                    <a:lstStyle/>
                    <a:p>
                      <a:endParaRPr lang="ru-RU"/>
                    </a:p>
                  </a:txBody>
                  <a:tcPr/>
                </a:tc>
                <a:tc vMerge="1">
                  <a:txBody>
                    <a:bodyPr/>
                    <a:lstStyle/>
                    <a:p>
                      <a:endParaRPr lang="ru-RU"/>
                    </a:p>
                  </a:txBody>
                  <a:tcPr/>
                </a:tc>
                <a:tc vMerge="1">
                  <a:txBody>
                    <a:bodyPr/>
                    <a:lstStyle/>
                    <a:p>
                      <a:endParaRPr lang="ru-RU"/>
                    </a:p>
                  </a:txBody>
                  <a:tcPr/>
                </a:tc>
                <a:extLst>
                  <a:ext uri="{0D108BD9-81ED-4DB2-BD59-A6C34878D82A}">
                    <a16:rowId xmlns:a16="http://schemas.microsoft.com/office/drawing/2014/main" val="3256666608"/>
                  </a:ext>
                </a:extLst>
              </a:tr>
              <a:tr h="258073">
                <a:tc rowSpan="2">
                  <a:txBody>
                    <a:bodyPr/>
                    <a:lstStyle/>
                    <a:p>
                      <a:pPr algn="ctr"/>
                      <a:r>
                        <a:rPr lang="ru-RU" sz="1400">
                          <a:effectLst/>
                        </a:rPr>
                        <a:t>30.04</a:t>
                      </a:r>
                      <a:endParaRPr lang="ru-RU" sz="14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dirty="0">
                          <a:effectLst/>
                        </a:rPr>
                        <a:t>По плану</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a:effectLst/>
                        </a:rPr>
                        <a:t>30</a:t>
                      </a:r>
                      <a:endParaRPr lang="ru-RU" sz="14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a:effectLst/>
                        </a:rPr>
                        <a:t>35</a:t>
                      </a:r>
                      <a:endParaRPr lang="ru-RU" sz="1400">
                        <a:effectLst/>
                        <a:latin typeface="Calibri" panose="020F0502020204030204" pitchFamily="34" charset="0"/>
                        <a:cs typeface="Times New Roman" panose="02020603050405020304" pitchFamily="18" charset="0"/>
                      </a:endParaRPr>
                    </a:p>
                  </a:txBody>
                  <a:tcPr marL="28575" marR="28575" marT="28575" marB="28575"/>
                </a:tc>
                <a:tc>
                  <a:txBody>
                    <a:bodyPr/>
                    <a:lstStyle/>
                    <a:p>
                      <a:pPr algn="ctr"/>
                      <a:r>
                        <a:rPr lang="ru-RU" sz="1400" dirty="0">
                          <a:effectLst/>
                        </a:rPr>
                        <a:t>65</a:t>
                      </a:r>
                      <a:endParaRPr lang="ru-RU" sz="1400" dirty="0">
                        <a:effectLst/>
                        <a:latin typeface="Calibri" panose="020F050202020403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335142824"/>
                  </a:ext>
                </a:extLst>
              </a:tr>
              <a:tr h="258073">
                <a:tc vMerge="1">
                  <a:txBody>
                    <a:bodyPr/>
                    <a:lstStyle/>
                    <a:p>
                      <a:endParaRPr lang="ru-RU"/>
                    </a:p>
                  </a:txBody>
                  <a:tcPr/>
                </a:tc>
                <a:tc>
                  <a:txBody>
                    <a:bodyPr/>
                    <a:lstStyle/>
                    <a:p>
                      <a:pPr algn="ctr"/>
                      <a:r>
                        <a:rPr lang="ru-RU" sz="1400">
                          <a:effectLst/>
                        </a:rPr>
                        <a:t>Реальный</a:t>
                      </a:r>
                      <a:endParaRPr lang="ru-RU" sz="14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a:effectLst/>
                        </a:rPr>
                        <a:t>25</a:t>
                      </a:r>
                      <a:endParaRPr lang="ru-RU" sz="14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a:effectLst/>
                        </a:rPr>
                        <a:t>36</a:t>
                      </a:r>
                      <a:endParaRPr lang="ru-RU" sz="1400">
                        <a:effectLst/>
                        <a:latin typeface="Calibri" panose="020F0502020204030204" pitchFamily="34" charset="0"/>
                        <a:cs typeface="Times New Roman" panose="02020603050405020304" pitchFamily="18" charset="0"/>
                      </a:endParaRPr>
                    </a:p>
                  </a:txBody>
                  <a:tcPr marL="28575" marR="28575" marT="28575" marB="28575"/>
                </a:tc>
                <a:tc>
                  <a:txBody>
                    <a:bodyPr/>
                    <a:lstStyle/>
                    <a:p>
                      <a:pPr algn="ctr"/>
                      <a:r>
                        <a:rPr lang="ru-RU" sz="1400">
                          <a:effectLst/>
                        </a:rPr>
                        <a:t>71</a:t>
                      </a:r>
                      <a:endParaRPr lang="ru-RU" sz="1400">
                        <a:effectLst/>
                        <a:latin typeface="Calibri" panose="020F0502020204030204" pitchFamily="34" charset="0"/>
                        <a:cs typeface="Times New Roman" panose="02020603050405020304" pitchFamily="18" charset="0"/>
                      </a:endParaRPr>
                    </a:p>
                  </a:txBody>
                  <a:tcPr marL="28575" marR="28575" marT="28575" marB="28575"/>
                </a:tc>
                <a:extLst>
                  <a:ext uri="{0D108BD9-81ED-4DB2-BD59-A6C34878D82A}">
                    <a16:rowId xmlns:a16="http://schemas.microsoft.com/office/drawing/2014/main" val="567873197"/>
                  </a:ext>
                </a:extLst>
              </a:tr>
              <a:tr h="258073">
                <a:tc rowSpan="2">
                  <a:txBody>
                    <a:bodyPr/>
                    <a:lstStyle/>
                    <a:p>
                      <a:pPr algn="ctr"/>
                      <a:r>
                        <a:rPr lang="ru-RU" sz="1400" dirty="0" smtClean="0">
                          <a:effectLst/>
                        </a:rPr>
                        <a:t>30.06</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dirty="0">
                          <a:effectLst/>
                        </a:rPr>
                        <a:t>По плану</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dirty="0">
                          <a:effectLst/>
                        </a:rPr>
                        <a:t>30</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dirty="0">
                          <a:effectLst/>
                        </a:rPr>
                        <a:t>35</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dirty="0">
                          <a:effectLst/>
                        </a:rPr>
                        <a:t>75</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017474539"/>
                  </a:ext>
                </a:extLst>
              </a:tr>
              <a:tr h="258073">
                <a:tc vMerge="1">
                  <a:txBody>
                    <a:bodyPr/>
                    <a:lstStyle/>
                    <a:p>
                      <a:endParaRPr lang="ru-RU"/>
                    </a:p>
                  </a:txBody>
                  <a:tcPr/>
                </a:tc>
                <a:tc>
                  <a:txBody>
                    <a:bodyPr/>
                    <a:lstStyle/>
                    <a:p>
                      <a:pPr algn="ctr"/>
                      <a:r>
                        <a:rPr lang="ru-RU" sz="1400" dirty="0">
                          <a:effectLst/>
                        </a:rPr>
                        <a:t>Реальный</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a:effectLst/>
                        </a:rPr>
                        <a:t> </a:t>
                      </a:r>
                      <a:endParaRPr lang="ru-RU" sz="14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a:effectLst/>
                        </a:rPr>
                        <a:t> </a:t>
                      </a:r>
                      <a:endParaRPr lang="ru-RU" sz="14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400" dirty="0">
                          <a:effectLst/>
                        </a:rPr>
                        <a:t> </a:t>
                      </a:r>
                      <a:endParaRPr lang="ru-RU" sz="14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4229244435"/>
                  </a:ext>
                </a:extLst>
              </a:tr>
            </a:tbl>
          </a:graphicData>
        </a:graphic>
      </p:graphicFrame>
    </p:spTree>
    <p:extLst>
      <p:ext uri="{BB962C8B-B14F-4D97-AF65-F5344CB8AC3E}">
        <p14:creationId xmlns:p14="http://schemas.microsoft.com/office/powerpoint/2010/main" val="2947950747"/>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4" y="3649649"/>
            <a:ext cx="5852160" cy="2822713"/>
          </a:xfrm>
        </p:spPr>
        <p:txBody>
          <a:bodyPr>
            <a:normAutofit/>
          </a:bodyPr>
          <a:lstStyle/>
          <a:p>
            <a:pPr marL="0" indent="0">
              <a:buNone/>
            </a:pPr>
            <a:r>
              <a:rPr lang="ru-RU" dirty="0" smtClean="0"/>
              <a:t>Далее показан </a:t>
            </a:r>
            <a:r>
              <a:rPr lang="ru-RU" dirty="0">
                <a:solidFill>
                  <a:schemeClr val="accent1">
                    <a:lumMod val="60000"/>
                    <a:lumOff val="40000"/>
                  </a:schemeClr>
                </a:solidFill>
              </a:rPr>
              <a:t>типичный бизнес-план</a:t>
            </a:r>
            <a:r>
              <a:rPr lang="ru-RU" dirty="0"/>
              <a:t>, который, по сути, является отображением плана деятельности, только в финансовом эквиваленте. </a:t>
            </a:r>
            <a:endParaRPr lang="ru-RU" dirty="0">
              <a:effectLst/>
            </a:endParaRPr>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Составление производственного плана (</a:t>
            </a:r>
            <a:r>
              <a:rPr lang="ru-RU" sz="2000" i="1" dirty="0" err="1"/>
              <a:t>Master</a:t>
            </a:r>
            <a:r>
              <a:rPr lang="ru-RU" sz="2000" i="1" dirty="0"/>
              <a:t> </a:t>
            </a:r>
            <a:r>
              <a:rPr lang="ru-RU" sz="2000" i="1" dirty="0" err="1"/>
              <a:t>Production</a:t>
            </a:r>
            <a:r>
              <a:rPr lang="ru-RU" sz="2000" i="1" dirty="0"/>
              <a:t> </a:t>
            </a:r>
            <a:r>
              <a:rPr lang="ru-RU" sz="2000" i="1" dirty="0" err="1"/>
              <a:t>Schedule</a:t>
            </a:r>
            <a:r>
              <a:rPr lang="ru-RU" sz="2000" i="1" dirty="0"/>
              <a:t>) и общего плана деятельности (</a:t>
            </a:r>
            <a:r>
              <a:rPr lang="ru-RU" sz="2000" i="1" dirty="0" err="1"/>
              <a:t>Production</a:t>
            </a:r>
            <a:r>
              <a:rPr lang="ru-RU" sz="2000" i="1" dirty="0"/>
              <a:t> </a:t>
            </a:r>
            <a:r>
              <a:rPr lang="ru-RU" sz="2000" i="1" dirty="0" err="1"/>
              <a:t>plan</a:t>
            </a:r>
            <a:r>
              <a:rPr lang="ru-RU" sz="2000" i="1" dirty="0"/>
              <a:t>) </a:t>
            </a:r>
          </a:p>
        </p:txBody>
      </p:sp>
      <p:graphicFrame>
        <p:nvGraphicFramePr>
          <p:cNvPr id="6" name="Таблица 5"/>
          <p:cNvGraphicFramePr>
            <a:graphicFrameLocks noGrp="1"/>
          </p:cNvGraphicFramePr>
          <p:nvPr>
            <p:extLst>
              <p:ext uri="{D42A27DB-BD31-4B8C-83A1-F6EECF244321}">
                <p14:modId xmlns:p14="http://schemas.microsoft.com/office/powerpoint/2010/main" val="3328582262"/>
              </p:ext>
            </p:extLst>
          </p:nvPr>
        </p:nvGraphicFramePr>
        <p:xfrm>
          <a:off x="6769235" y="3624969"/>
          <a:ext cx="5022549" cy="2807640"/>
        </p:xfrm>
        <a:graphic>
          <a:graphicData uri="http://schemas.openxmlformats.org/drawingml/2006/table">
            <a:tbl>
              <a:tblPr>
                <a:tableStyleId>{5C22544A-7EE6-4342-B048-85BDC9FD1C3A}</a:tableStyleId>
              </a:tblPr>
              <a:tblGrid>
                <a:gridCol w="532484">
                  <a:extLst>
                    <a:ext uri="{9D8B030D-6E8A-4147-A177-3AD203B41FA5}">
                      <a16:colId xmlns:a16="http://schemas.microsoft.com/office/drawing/2014/main" val="1090580741"/>
                    </a:ext>
                  </a:extLst>
                </a:gridCol>
                <a:gridCol w="1122516">
                  <a:extLst>
                    <a:ext uri="{9D8B030D-6E8A-4147-A177-3AD203B41FA5}">
                      <a16:colId xmlns:a16="http://schemas.microsoft.com/office/drawing/2014/main" val="546243447"/>
                    </a:ext>
                  </a:extLst>
                </a:gridCol>
                <a:gridCol w="1122516">
                  <a:extLst>
                    <a:ext uri="{9D8B030D-6E8A-4147-A177-3AD203B41FA5}">
                      <a16:colId xmlns:a16="http://schemas.microsoft.com/office/drawing/2014/main" val="1186145561"/>
                    </a:ext>
                  </a:extLst>
                </a:gridCol>
                <a:gridCol w="1122516">
                  <a:extLst>
                    <a:ext uri="{9D8B030D-6E8A-4147-A177-3AD203B41FA5}">
                      <a16:colId xmlns:a16="http://schemas.microsoft.com/office/drawing/2014/main" val="625551482"/>
                    </a:ext>
                  </a:extLst>
                </a:gridCol>
                <a:gridCol w="1122517">
                  <a:extLst>
                    <a:ext uri="{9D8B030D-6E8A-4147-A177-3AD203B41FA5}">
                      <a16:colId xmlns:a16="http://schemas.microsoft.com/office/drawing/2014/main" val="2770752767"/>
                    </a:ext>
                  </a:extLst>
                </a:gridCol>
              </a:tblGrid>
              <a:tr h="553330">
                <a:tc gridSpan="2">
                  <a:txBody>
                    <a:bodyPr/>
                    <a:lstStyle/>
                    <a:p>
                      <a:pPr algn="ctr"/>
                      <a:r>
                        <a:rPr lang="ru-RU" sz="1000" dirty="0">
                          <a:effectLst/>
                        </a:rPr>
                        <a:t>Дата </a:t>
                      </a:r>
                      <a:br>
                        <a:rPr lang="ru-RU" sz="1000" dirty="0">
                          <a:effectLst/>
                        </a:rPr>
                      </a:br>
                      <a:r>
                        <a:rPr lang="ru-RU" sz="1000" dirty="0">
                          <a:effectLst/>
                        </a:rPr>
                        <a:t>(конец месяца)</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hMerge="1">
                  <a:txBody>
                    <a:bodyPr/>
                    <a:lstStyle/>
                    <a:p>
                      <a:endParaRPr lang="ru-RU"/>
                    </a:p>
                  </a:txBody>
                  <a:tcPr/>
                </a:tc>
                <a:tc>
                  <a:txBody>
                    <a:bodyPr/>
                    <a:lstStyle/>
                    <a:p>
                      <a:pPr algn="ctr"/>
                      <a:r>
                        <a:rPr lang="ru-RU" sz="1000">
                          <a:effectLst/>
                        </a:rPr>
                        <a:t>План продаж</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План производства </a:t>
                      </a:r>
                      <a:br>
                        <a:rPr lang="ru-RU" sz="1000">
                          <a:effectLst/>
                        </a:rPr>
                      </a:br>
                      <a:r>
                        <a:rPr lang="ru-RU" sz="1000">
                          <a:effectLst/>
                        </a:rPr>
                        <a:t>(MPS)</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Объем запасов</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781430709"/>
                  </a:ext>
                </a:extLst>
              </a:tr>
              <a:tr h="225431">
                <a:tc rowSpan="2">
                  <a:txBody>
                    <a:bodyPr/>
                    <a:lstStyle/>
                    <a:p>
                      <a:pPr algn="ctr"/>
                      <a:r>
                        <a:rPr lang="ru-RU" sz="1000" dirty="0" smtClean="0">
                          <a:effectLst/>
                        </a:rPr>
                        <a:t>31.03</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По плану</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rowSpan="2">
                  <a:txBody>
                    <a:bodyPr/>
                    <a:lstStyle/>
                    <a:p>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rowSpan="2">
                  <a:txBody>
                    <a:bodyPr/>
                    <a:lstStyle/>
                    <a:p>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rowSpan="2">
                  <a:txBody>
                    <a:bodyPr/>
                    <a:lstStyle/>
                    <a:p>
                      <a:pPr algn="ctr"/>
                      <a:r>
                        <a:rPr lang="ru-RU" sz="1000">
                          <a:effectLst/>
                        </a:rPr>
                        <a:t>6000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803115806"/>
                  </a:ext>
                </a:extLst>
              </a:tr>
              <a:tr h="225431">
                <a:tc vMerge="1">
                  <a:txBody>
                    <a:bodyPr/>
                    <a:lstStyle/>
                    <a:p>
                      <a:endParaRPr lang="ru-RU"/>
                    </a:p>
                  </a:txBody>
                  <a:tcPr/>
                </a:tc>
                <a:tc>
                  <a:txBody>
                    <a:bodyPr/>
                    <a:lstStyle/>
                    <a:p>
                      <a:pPr algn="ctr"/>
                      <a:r>
                        <a:rPr lang="ru-RU" sz="1000">
                          <a:effectLst/>
                        </a:rPr>
                        <a:t>Реально</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vMerge="1">
                  <a:txBody>
                    <a:bodyPr/>
                    <a:lstStyle/>
                    <a:p>
                      <a:endParaRPr lang="ru-RU"/>
                    </a:p>
                  </a:txBody>
                  <a:tcPr/>
                </a:tc>
                <a:tc vMerge="1">
                  <a:txBody>
                    <a:bodyPr/>
                    <a:lstStyle/>
                    <a:p>
                      <a:endParaRPr lang="ru-RU"/>
                    </a:p>
                  </a:txBody>
                  <a:tcPr/>
                </a:tc>
                <a:tc vMerge="1">
                  <a:txBody>
                    <a:bodyPr/>
                    <a:lstStyle/>
                    <a:p>
                      <a:endParaRPr lang="ru-RU"/>
                    </a:p>
                  </a:txBody>
                  <a:tcPr/>
                </a:tc>
                <a:extLst>
                  <a:ext uri="{0D108BD9-81ED-4DB2-BD59-A6C34878D82A}">
                    <a16:rowId xmlns:a16="http://schemas.microsoft.com/office/drawing/2014/main" val="341664605"/>
                  </a:ext>
                </a:extLst>
              </a:tr>
              <a:tr h="225431">
                <a:tc rowSpan="2">
                  <a:txBody>
                    <a:bodyPr/>
                    <a:lstStyle/>
                    <a:p>
                      <a:pPr algn="ctr"/>
                      <a:r>
                        <a:rPr lang="ru-RU" sz="1000" dirty="0" smtClean="0">
                          <a:effectLst/>
                        </a:rPr>
                        <a:t>30.04</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По плану</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3000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3500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6500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616829702"/>
                  </a:ext>
                </a:extLst>
              </a:tr>
              <a:tr h="225431">
                <a:tc vMerge="1">
                  <a:txBody>
                    <a:bodyPr/>
                    <a:lstStyle/>
                    <a:p>
                      <a:endParaRPr lang="ru-RU"/>
                    </a:p>
                  </a:txBody>
                  <a:tcPr/>
                </a:tc>
                <a:tc>
                  <a:txBody>
                    <a:bodyPr/>
                    <a:lstStyle/>
                    <a:p>
                      <a:pPr algn="ctr"/>
                      <a:r>
                        <a:rPr lang="ru-RU" sz="1000">
                          <a:effectLst/>
                        </a:rPr>
                        <a:t>Реально</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2500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3600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7100</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669155996"/>
                  </a:ext>
                </a:extLst>
              </a:tr>
              <a:tr h="225431">
                <a:tc rowSpan="2">
                  <a:txBody>
                    <a:bodyPr/>
                    <a:lstStyle/>
                    <a:p>
                      <a:pPr algn="ctr"/>
                      <a:r>
                        <a:rPr lang="ru-RU" sz="1000" dirty="0" smtClean="0">
                          <a:effectLst/>
                        </a:rPr>
                        <a:t>31.05</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По плану</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3000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3500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7000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637553129"/>
                  </a:ext>
                </a:extLst>
              </a:tr>
              <a:tr h="225431">
                <a:tc vMerge="1">
                  <a:txBody>
                    <a:bodyPr/>
                    <a:lstStyle/>
                    <a:p>
                      <a:endParaRPr lang="ru-RU"/>
                    </a:p>
                  </a:txBody>
                  <a:tcPr/>
                </a:tc>
                <a:tc>
                  <a:txBody>
                    <a:bodyPr/>
                    <a:lstStyle/>
                    <a:p>
                      <a:pPr algn="ctr"/>
                      <a:r>
                        <a:rPr lang="ru-RU" sz="1000">
                          <a:effectLst/>
                        </a:rPr>
                        <a:t>Реально</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3800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3200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6500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602796456"/>
                  </a:ext>
                </a:extLst>
              </a:tr>
              <a:tr h="225431">
                <a:tc rowSpan="2">
                  <a:txBody>
                    <a:bodyPr/>
                    <a:lstStyle/>
                    <a:p>
                      <a:pPr algn="ctr"/>
                      <a:r>
                        <a:rPr lang="ru-RU" sz="1000" dirty="0" smtClean="0">
                          <a:effectLst/>
                        </a:rPr>
                        <a:t>30.06</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По плану</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3000</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3500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7500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548190555"/>
                  </a:ext>
                </a:extLst>
              </a:tr>
              <a:tr h="225431">
                <a:tc vMerge="1">
                  <a:txBody>
                    <a:bodyPr/>
                    <a:lstStyle/>
                    <a:p>
                      <a:endParaRPr lang="ru-RU"/>
                    </a:p>
                  </a:txBody>
                  <a:tcPr/>
                </a:tc>
                <a:tc>
                  <a:txBody>
                    <a:bodyPr/>
                    <a:lstStyle/>
                    <a:p>
                      <a:pPr algn="ctr"/>
                      <a:r>
                        <a:rPr lang="ru-RU" sz="1000">
                          <a:effectLst/>
                        </a:rPr>
                        <a:t>Реально</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3200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3700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7000</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68497460"/>
                  </a:ext>
                </a:extLst>
              </a:tr>
              <a:tr h="225431">
                <a:tc rowSpan="2">
                  <a:txBody>
                    <a:bodyPr/>
                    <a:lstStyle/>
                    <a:p>
                      <a:pPr algn="ctr"/>
                      <a:r>
                        <a:rPr lang="ru-RU" sz="1000">
                          <a:effectLst/>
                        </a:rPr>
                        <a:t>31.12</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По плану</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3000</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3500</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10500</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746425488"/>
                  </a:ext>
                </a:extLst>
              </a:tr>
              <a:tr h="225431">
                <a:tc vMerge="1">
                  <a:txBody>
                    <a:bodyPr/>
                    <a:lstStyle/>
                    <a:p>
                      <a:endParaRPr lang="ru-RU"/>
                    </a:p>
                  </a:txBody>
                  <a:tcPr/>
                </a:tc>
                <a:tc>
                  <a:txBody>
                    <a:bodyPr/>
                    <a:lstStyle/>
                    <a:p>
                      <a:pPr algn="ctr"/>
                      <a:r>
                        <a:rPr lang="ru-RU" sz="1000">
                          <a:effectLst/>
                        </a:rPr>
                        <a:t>Реально</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 </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 </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792582401"/>
                  </a:ext>
                </a:extLst>
              </a:tr>
            </a:tbl>
          </a:graphicData>
        </a:graphic>
      </p:graphicFrame>
    </p:spTree>
    <p:extLst>
      <p:ext uri="{BB962C8B-B14F-4D97-AF65-F5344CB8AC3E}">
        <p14:creationId xmlns:p14="http://schemas.microsoft.com/office/powerpoint/2010/main" val="160105383"/>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fontScale="85000" lnSpcReduction="10000"/>
          </a:bodyPr>
          <a:lstStyle/>
          <a:p>
            <a:pPr marL="0" indent="0">
              <a:buNone/>
            </a:pPr>
            <a:r>
              <a:rPr lang="ru-RU" dirty="0"/>
              <a:t>Полный бизнес-план на производственном предприятии, разумеется, включает в себя затраты на новые разработки и развитие, а также ряд других затрат, напрямую не связанных с производством и продажами, но нам для начала достаточно рассмотреть его облегченный </a:t>
            </a:r>
            <a:r>
              <a:rPr lang="ru-RU" dirty="0" smtClean="0"/>
              <a:t>вариант.</a:t>
            </a:r>
          </a:p>
          <a:p>
            <a:pPr marL="0" indent="0">
              <a:buNone/>
            </a:pPr>
            <a:r>
              <a:rPr lang="ru-RU" dirty="0" smtClean="0"/>
              <a:t>С </a:t>
            </a:r>
            <a:r>
              <a:rPr lang="ru-RU" dirty="0"/>
              <a:t>точки зрения </a:t>
            </a:r>
            <a:r>
              <a:rPr lang="ru-RU" dirty="0" smtClean="0"/>
              <a:t>MRP II-системы</a:t>
            </a:r>
            <a:r>
              <a:rPr lang="ru-RU" dirty="0"/>
              <a:t>, план деятельности и бизнес-план не являются независимыми, и, каждый раз, при обновлении плана деятельности, вносятся изменения и в бизнес-план. На основании главной программы производства («Что мы собираемся производить?»), </a:t>
            </a:r>
            <a:r>
              <a:rPr lang="ru-RU" dirty="0" smtClean="0"/>
              <a:t>MRP II-система </a:t>
            </a:r>
            <a:r>
              <a:rPr lang="ru-RU" dirty="0"/>
              <a:t>составляет инвентарный список (</a:t>
            </a:r>
            <a:r>
              <a:rPr lang="ru-RU" dirty="0" err="1"/>
              <a:t>Bill</a:t>
            </a:r>
            <a:r>
              <a:rPr lang="ru-RU" dirty="0"/>
              <a:t> </a:t>
            </a:r>
            <a:r>
              <a:rPr lang="ru-RU" dirty="0" err="1"/>
              <a:t>of</a:t>
            </a:r>
            <a:r>
              <a:rPr lang="ru-RU" dirty="0"/>
              <a:t> </a:t>
            </a:r>
            <a:r>
              <a:rPr lang="ru-RU" dirty="0" err="1"/>
              <a:t>materials</a:t>
            </a:r>
            <a:r>
              <a:rPr lang="ru-RU" dirty="0"/>
              <a:t> </a:t>
            </a:r>
            <a:r>
              <a:rPr lang="ru-RU" dirty="0" err="1"/>
              <a:t>file</a:t>
            </a:r>
            <a:r>
              <a:rPr lang="ru-RU" dirty="0"/>
              <a:t>) материалов-комплектующих («Что для этого нужно?») и, сравнивая его с инвентарными запасами имеющимися в наличие (на складе или в позициях активных заказов – «Что мы имеем в данный момент?»), определяет потребность в материалах («Что мы должны приобрести?»). </a:t>
            </a:r>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Составление производственного плана (</a:t>
            </a:r>
            <a:r>
              <a:rPr lang="ru-RU" sz="2000" i="1" dirty="0" err="1"/>
              <a:t>Master</a:t>
            </a:r>
            <a:r>
              <a:rPr lang="ru-RU" sz="2000" i="1" dirty="0"/>
              <a:t> </a:t>
            </a:r>
            <a:r>
              <a:rPr lang="ru-RU" sz="2000" i="1" dirty="0" err="1"/>
              <a:t>Production</a:t>
            </a:r>
            <a:r>
              <a:rPr lang="ru-RU" sz="2000" i="1" dirty="0"/>
              <a:t> </a:t>
            </a:r>
            <a:r>
              <a:rPr lang="ru-RU" sz="2000" i="1" dirty="0" err="1"/>
              <a:t>Schedule</a:t>
            </a:r>
            <a:r>
              <a:rPr lang="ru-RU" sz="2000" i="1" dirty="0"/>
              <a:t>) и общего плана деятельности (</a:t>
            </a:r>
            <a:r>
              <a:rPr lang="ru-RU" sz="2000" i="1" dirty="0" err="1"/>
              <a:t>Production</a:t>
            </a:r>
            <a:r>
              <a:rPr lang="ru-RU" sz="2000" i="1" dirty="0"/>
              <a:t> </a:t>
            </a:r>
            <a:r>
              <a:rPr lang="ru-RU" sz="2000" i="1" dirty="0" err="1"/>
              <a:t>plan</a:t>
            </a:r>
            <a:r>
              <a:rPr lang="ru-RU" sz="2000" i="1" dirty="0"/>
              <a:t>) </a:t>
            </a:r>
          </a:p>
        </p:txBody>
      </p:sp>
    </p:spTree>
    <p:extLst>
      <p:ext uri="{BB962C8B-B14F-4D97-AF65-F5344CB8AC3E}">
        <p14:creationId xmlns:p14="http://schemas.microsoft.com/office/powerpoint/2010/main" val="3987661716"/>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4" y="3649649"/>
            <a:ext cx="5852160" cy="2822713"/>
          </a:xfrm>
        </p:spPr>
        <p:txBody>
          <a:bodyPr>
            <a:normAutofit fontScale="85000" lnSpcReduction="10000"/>
          </a:bodyPr>
          <a:lstStyle/>
          <a:p>
            <a:pPr marL="0" indent="0">
              <a:buNone/>
            </a:pPr>
            <a:r>
              <a:rPr lang="ru-RU" dirty="0"/>
              <a:t>Следующий список представляет собой </a:t>
            </a:r>
            <a:r>
              <a:rPr lang="ru-RU" dirty="0">
                <a:solidFill>
                  <a:schemeClr val="accent1">
                    <a:lumMod val="60000"/>
                    <a:lumOff val="40000"/>
                  </a:schemeClr>
                </a:solidFill>
              </a:rPr>
              <a:t>пример инвентарного списка </a:t>
            </a:r>
            <a:r>
              <a:rPr lang="ru-RU" dirty="0"/>
              <a:t>комплектующих для простого автомобильного </a:t>
            </a:r>
            <a:r>
              <a:rPr lang="ru-RU" dirty="0" smtClean="0"/>
              <a:t>двигателя.</a:t>
            </a:r>
          </a:p>
          <a:p>
            <a:pPr marL="0" indent="0">
              <a:buNone/>
            </a:pPr>
            <a:r>
              <a:rPr lang="ru-RU" dirty="0"/>
              <a:t>Такой инвентарный список обычно называется </a:t>
            </a:r>
            <a:r>
              <a:rPr lang="ru-RU" dirty="0">
                <a:solidFill>
                  <a:schemeClr val="accent1">
                    <a:lumMod val="60000"/>
                    <a:lumOff val="40000"/>
                  </a:schemeClr>
                </a:solidFill>
              </a:rPr>
              <a:t>списком с отступом</a:t>
            </a:r>
            <a:r>
              <a:rPr lang="ru-RU" dirty="0"/>
              <a:t>. Это означает тот факт, что элементы списка высшего уровня (комплектующие высшего порядка) располагаются левее, чем их </a:t>
            </a:r>
            <a:r>
              <a:rPr lang="ru-RU" dirty="0" smtClean="0"/>
              <a:t>составляющие-комплектующие </a:t>
            </a:r>
            <a:r>
              <a:rPr lang="ru-RU" dirty="0"/>
              <a:t>более низкого порядка. На основании инвентарных списков происходит </a:t>
            </a:r>
            <a:r>
              <a:rPr lang="ru-RU" dirty="0">
                <a:solidFill>
                  <a:schemeClr val="accent1">
                    <a:lumMod val="60000"/>
                    <a:lumOff val="40000"/>
                  </a:schemeClr>
                </a:solidFill>
              </a:rPr>
              <a:t>планирование потребностей в материалах</a:t>
            </a:r>
            <a:r>
              <a:rPr lang="ru-RU" dirty="0"/>
              <a:t>. </a:t>
            </a:r>
          </a:p>
        </p:txBody>
      </p:sp>
      <p:sp>
        <p:nvSpPr>
          <p:cNvPr id="4" name="Прямоугольник 3"/>
          <p:cNvSpPr/>
          <p:nvPr/>
        </p:nvSpPr>
        <p:spPr>
          <a:xfrm>
            <a:off x="600323" y="2487992"/>
            <a:ext cx="11016533" cy="1015663"/>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Составление производственного плана (</a:t>
            </a:r>
            <a:r>
              <a:rPr lang="ru-RU" sz="2000" i="1" dirty="0" err="1"/>
              <a:t>Master</a:t>
            </a:r>
            <a:r>
              <a:rPr lang="ru-RU" sz="2000" i="1" dirty="0"/>
              <a:t> </a:t>
            </a:r>
            <a:r>
              <a:rPr lang="ru-RU" sz="2000" i="1" dirty="0" err="1"/>
              <a:t>Production</a:t>
            </a:r>
            <a:r>
              <a:rPr lang="ru-RU" sz="2000" i="1" dirty="0"/>
              <a:t> </a:t>
            </a:r>
            <a:r>
              <a:rPr lang="ru-RU" sz="2000" i="1" dirty="0" err="1"/>
              <a:t>Schedule</a:t>
            </a:r>
            <a:r>
              <a:rPr lang="ru-RU" sz="2000" i="1" dirty="0"/>
              <a:t>) и общего плана деятельности (</a:t>
            </a:r>
            <a:r>
              <a:rPr lang="ru-RU" sz="2000" i="1" dirty="0" err="1"/>
              <a:t>Production</a:t>
            </a:r>
            <a:r>
              <a:rPr lang="ru-RU" sz="2000" i="1" dirty="0"/>
              <a:t> </a:t>
            </a:r>
            <a:r>
              <a:rPr lang="ru-RU" sz="2000" i="1" dirty="0" err="1"/>
              <a:t>plan</a:t>
            </a:r>
            <a:r>
              <a:rPr lang="ru-RU" sz="2000" i="1" dirty="0"/>
              <a:t>) </a:t>
            </a:r>
          </a:p>
        </p:txBody>
      </p:sp>
      <p:graphicFrame>
        <p:nvGraphicFramePr>
          <p:cNvPr id="5" name="Таблица 4"/>
          <p:cNvGraphicFramePr>
            <a:graphicFrameLocks noGrp="1"/>
          </p:cNvGraphicFramePr>
          <p:nvPr>
            <p:extLst>
              <p:ext uri="{D42A27DB-BD31-4B8C-83A1-F6EECF244321}">
                <p14:modId xmlns:p14="http://schemas.microsoft.com/office/powerpoint/2010/main" val="2360558388"/>
              </p:ext>
            </p:extLst>
          </p:nvPr>
        </p:nvGraphicFramePr>
        <p:xfrm>
          <a:off x="6676238" y="3341672"/>
          <a:ext cx="5124450" cy="3130690"/>
        </p:xfrm>
        <a:graphic>
          <a:graphicData uri="http://schemas.openxmlformats.org/drawingml/2006/table">
            <a:tbl>
              <a:tblPr>
                <a:tableStyleId>{5C22544A-7EE6-4342-B048-85BDC9FD1C3A}</a:tableStyleId>
              </a:tblPr>
              <a:tblGrid>
                <a:gridCol w="1169670">
                  <a:extLst>
                    <a:ext uri="{9D8B030D-6E8A-4147-A177-3AD203B41FA5}">
                      <a16:colId xmlns:a16="http://schemas.microsoft.com/office/drawing/2014/main" val="797805834"/>
                    </a:ext>
                  </a:extLst>
                </a:gridCol>
                <a:gridCol w="3051810">
                  <a:extLst>
                    <a:ext uri="{9D8B030D-6E8A-4147-A177-3AD203B41FA5}">
                      <a16:colId xmlns:a16="http://schemas.microsoft.com/office/drawing/2014/main" val="4029069910"/>
                    </a:ext>
                  </a:extLst>
                </a:gridCol>
                <a:gridCol w="902970">
                  <a:extLst>
                    <a:ext uri="{9D8B030D-6E8A-4147-A177-3AD203B41FA5}">
                      <a16:colId xmlns:a16="http://schemas.microsoft.com/office/drawing/2014/main" val="2177996768"/>
                    </a:ext>
                  </a:extLst>
                </a:gridCol>
              </a:tblGrid>
              <a:tr h="635437">
                <a:tc>
                  <a:txBody>
                    <a:bodyPr/>
                    <a:lstStyle/>
                    <a:p>
                      <a:pPr algn="ctr"/>
                      <a:r>
                        <a:rPr lang="ru-RU" sz="1000">
                          <a:effectLst/>
                        </a:rPr>
                        <a:t>Инвентарный номер</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Наименование материалов-комплектующих</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Кол-во</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177129703"/>
                  </a:ext>
                </a:extLst>
              </a:tr>
              <a:tr h="340966">
                <a:tc>
                  <a:txBody>
                    <a:bodyPr/>
                    <a:lstStyle/>
                    <a:p>
                      <a:pPr algn="ctr"/>
                      <a:r>
                        <a:rPr lang="ru-RU" sz="1000" dirty="0">
                          <a:effectLst/>
                        </a:rPr>
                        <a:t>789887</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Блок цилиндров</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55472241"/>
                  </a:ext>
                </a:extLst>
              </a:tr>
              <a:tr h="387462">
                <a:tc>
                  <a:txBody>
                    <a:bodyPr/>
                    <a:lstStyle/>
                    <a:p>
                      <a:pPr algn="ctr"/>
                      <a:r>
                        <a:rPr lang="ru-RU" sz="1000" dirty="0">
                          <a:effectLst/>
                        </a:rPr>
                        <a:t>678767</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Коленчатый вал</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1</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829295309"/>
                  </a:ext>
                </a:extLst>
              </a:tr>
              <a:tr h="340966">
                <a:tc>
                  <a:txBody>
                    <a:bodyPr/>
                    <a:lstStyle/>
                    <a:p>
                      <a:pPr algn="ctr"/>
                      <a:r>
                        <a:rPr lang="ru-RU" sz="1000">
                          <a:effectLst/>
                        </a:rPr>
                        <a:t>678776</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Поршень в сборе </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4</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747264776"/>
                  </a:ext>
                </a:extLst>
              </a:tr>
              <a:tr h="340966">
                <a:tc>
                  <a:txBody>
                    <a:bodyPr/>
                    <a:lstStyle/>
                    <a:p>
                      <a:pPr algn="ctr"/>
                      <a:r>
                        <a:rPr lang="ru-RU" sz="1000">
                          <a:effectLst/>
                        </a:rPr>
                        <a:t>787987</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Поршень</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4</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3837238080"/>
                  </a:ext>
                </a:extLst>
              </a:tr>
              <a:tr h="387462">
                <a:tc>
                  <a:txBody>
                    <a:bodyPr/>
                    <a:lstStyle/>
                    <a:p>
                      <a:pPr algn="ctr"/>
                      <a:r>
                        <a:rPr lang="ru-RU" sz="1000">
                          <a:effectLst/>
                        </a:rPr>
                        <a:t>789877</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Кольцо поршневое</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4</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285526858"/>
                  </a:ext>
                </a:extLst>
              </a:tr>
              <a:tr h="340966">
                <a:tc>
                  <a:txBody>
                    <a:bodyPr/>
                    <a:lstStyle/>
                    <a:p>
                      <a:pPr algn="ctr"/>
                      <a:r>
                        <a:rPr lang="ru-RU" sz="1000">
                          <a:effectLst/>
                        </a:rPr>
                        <a:t>...........</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a:effectLst/>
                        </a:rPr>
                        <a:t>................</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2282887856"/>
                  </a:ext>
                </a:extLst>
              </a:tr>
              <a:tr h="356465">
                <a:tc>
                  <a:txBody>
                    <a:bodyPr/>
                    <a:lstStyle/>
                    <a:p>
                      <a:pPr algn="ctr"/>
                      <a:r>
                        <a:rPr lang="ru-RU" sz="1000">
                          <a:effectLst/>
                        </a:rPr>
                        <a:t>567765</a:t>
                      </a:r>
                      <a:endParaRPr lang="ru-RU" sz="100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Свеча зажигания </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tc>
                  <a:txBody>
                    <a:bodyPr/>
                    <a:lstStyle/>
                    <a:p>
                      <a:pPr algn="ctr"/>
                      <a:r>
                        <a:rPr lang="ru-RU" sz="1000" dirty="0">
                          <a:effectLst/>
                        </a:rPr>
                        <a:t>4</a:t>
                      </a:r>
                      <a:endParaRPr lang="ru-RU" sz="1000" dirty="0">
                        <a:effectLst/>
                        <a:latin typeface="Calibri" panose="020F0502020204030204" pitchFamily="34" charset="0"/>
                        <a:cs typeface="Times New Roman" panose="02020603050405020304" pitchFamily="18" charset="0"/>
                      </a:endParaRPr>
                    </a:p>
                  </a:txBody>
                  <a:tcPr marL="28575" marR="28575" marT="28575" marB="28575" anchor="ctr"/>
                </a:tc>
                <a:extLst>
                  <a:ext uri="{0D108BD9-81ED-4DB2-BD59-A6C34878D82A}">
                    <a16:rowId xmlns:a16="http://schemas.microsoft.com/office/drawing/2014/main" val="4067782674"/>
                  </a:ext>
                </a:extLst>
              </a:tr>
            </a:tbl>
          </a:graphicData>
        </a:graphic>
      </p:graphicFrame>
    </p:spTree>
    <p:extLst>
      <p:ext uri="{BB962C8B-B14F-4D97-AF65-F5344CB8AC3E}">
        <p14:creationId xmlns:p14="http://schemas.microsoft.com/office/powerpoint/2010/main" val="2371271587"/>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fontScale="92500" lnSpcReduction="10000"/>
          </a:bodyPr>
          <a:lstStyle/>
          <a:p>
            <a:pPr marL="0" indent="0">
              <a:buNone/>
            </a:pPr>
            <a:r>
              <a:rPr lang="ru-RU" dirty="0"/>
              <a:t>Модуль планирования потребностей в материалах (MRP – </a:t>
            </a:r>
            <a:r>
              <a:rPr lang="ru-RU" dirty="0" err="1"/>
              <a:t>Materials</a:t>
            </a:r>
            <a:r>
              <a:rPr lang="ru-RU" dirty="0"/>
              <a:t> </a:t>
            </a:r>
            <a:r>
              <a:rPr lang="ru-RU" dirty="0" err="1"/>
              <a:t>Requirements</a:t>
            </a:r>
            <a:r>
              <a:rPr lang="ru-RU" dirty="0"/>
              <a:t> </a:t>
            </a:r>
            <a:r>
              <a:rPr lang="ru-RU" dirty="0" err="1"/>
              <a:t>Planning</a:t>
            </a:r>
            <a:r>
              <a:rPr lang="ru-RU" dirty="0"/>
              <a:t>) исторически является тем самым зерном, из которого выросла концепция </a:t>
            </a:r>
            <a:r>
              <a:rPr lang="ru-RU" dirty="0" smtClean="0"/>
              <a:t>MRP II </a:t>
            </a:r>
            <a:r>
              <a:rPr lang="ru-RU" dirty="0"/>
              <a:t>(</a:t>
            </a:r>
            <a:r>
              <a:rPr lang="ru-RU" dirty="0" err="1"/>
              <a:t>Manufacturing</a:t>
            </a:r>
            <a:r>
              <a:rPr lang="ru-RU" dirty="0"/>
              <a:t> </a:t>
            </a:r>
            <a:r>
              <a:rPr lang="ru-RU" dirty="0" err="1"/>
              <a:t>Resources</a:t>
            </a:r>
            <a:r>
              <a:rPr lang="ru-RU" dirty="0"/>
              <a:t> </a:t>
            </a:r>
            <a:r>
              <a:rPr lang="ru-RU" dirty="0" err="1" smtClean="0"/>
              <a:t>Planning</a:t>
            </a:r>
            <a:r>
              <a:rPr lang="ru-RU" dirty="0" smtClean="0"/>
              <a:t>).</a:t>
            </a:r>
          </a:p>
          <a:p>
            <a:pPr marL="0" indent="0">
              <a:buNone/>
            </a:pPr>
            <a:r>
              <a:rPr lang="ru-RU" dirty="0" smtClean="0"/>
              <a:t>Цель </a:t>
            </a:r>
            <a:r>
              <a:rPr lang="ru-RU" dirty="0"/>
              <a:t>этого модуля – так спланировать поставку всех комплектующих, чтобы исключить простои производства и минимизировать запасы на складе. Уменьшение запасов материалов-комплектующих, кроме очевидной разгрузки складов и уменьшения затрат на хранение дает ряд неоспоримых преимуществ, главное из которых – минимизация замороженных средств, вложенных в закупку материалов, не сразу идущих на </a:t>
            </a:r>
            <a:r>
              <a:rPr lang="ru-RU" dirty="0" smtClean="0"/>
              <a:t>конвейер</a:t>
            </a:r>
            <a:r>
              <a:rPr lang="ru-RU" dirty="0"/>
              <a:t>, а подолгу дожидающихся своей участи</a:t>
            </a:r>
            <a:r>
              <a:rPr lang="ru-RU" dirty="0" smtClean="0"/>
              <a:t>.</a:t>
            </a:r>
            <a:endParaRPr lang="ru-RU" dirty="0"/>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Планирование потребностей в материалах (MRP – </a:t>
            </a:r>
            <a:r>
              <a:rPr lang="ru-RU" sz="2000" i="1" dirty="0" err="1"/>
              <a:t>Materials</a:t>
            </a:r>
            <a:r>
              <a:rPr lang="ru-RU" sz="2000" i="1" dirty="0"/>
              <a:t> </a:t>
            </a:r>
            <a:r>
              <a:rPr lang="ru-RU" sz="2000" i="1" dirty="0" err="1"/>
              <a:t>Requirements</a:t>
            </a:r>
            <a:r>
              <a:rPr lang="ru-RU" sz="2000" i="1" dirty="0"/>
              <a:t> </a:t>
            </a:r>
            <a:r>
              <a:rPr lang="ru-RU" sz="2000" i="1" dirty="0" err="1"/>
              <a:t>Planning</a:t>
            </a:r>
            <a:r>
              <a:rPr lang="ru-RU" sz="2000" i="1" dirty="0" smtClean="0"/>
              <a:t>)</a:t>
            </a:r>
            <a:endParaRPr lang="ru-RU" sz="2000" dirty="0">
              <a:effectLst/>
            </a:endParaRPr>
          </a:p>
        </p:txBody>
      </p:sp>
    </p:spTree>
    <p:extLst>
      <p:ext uri="{BB962C8B-B14F-4D97-AF65-F5344CB8AC3E}">
        <p14:creationId xmlns:p14="http://schemas.microsoft.com/office/powerpoint/2010/main" val="1815156250"/>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fontScale="85000" lnSpcReduction="10000"/>
          </a:bodyPr>
          <a:lstStyle/>
          <a:p>
            <a:pPr marL="0" indent="0">
              <a:buNone/>
            </a:pPr>
            <a:r>
              <a:rPr lang="ru-RU" dirty="0"/>
              <a:t>Входными элементами MRP-модуля являются: </a:t>
            </a:r>
          </a:p>
          <a:p>
            <a:pPr marL="0" lvl="0" indent="0">
              <a:buNone/>
            </a:pPr>
            <a:r>
              <a:rPr lang="ru-RU" b="1" dirty="0"/>
              <a:t>Описание состояния материалов (</a:t>
            </a:r>
            <a:r>
              <a:rPr lang="ru-RU" b="1" dirty="0" err="1"/>
              <a:t>Inventory</a:t>
            </a:r>
            <a:r>
              <a:rPr lang="ru-RU" b="1" dirty="0"/>
              <a:t> </a:t>
            </a:r>
            <a:r>
              <a:rPr lang="ru-RU" b="1" dirty="0" err="1"/>
              <a:t>Status</a:t>
            </a:r>
            <a:r>
              <a:rPr lang="ru-RU" b="1" dirty="0"/>
              <a:t> </a:t>
            </a:r>
            <a:r>
              <a:rPr lang="ru-RU" b="1" dirty="0" err="1"/>
              <a:t>File</a:t>
            </a:r>
            <a:r>
              <a:rPr lang="ru-RU" b="1" dirty="0"/>
              <a:t>)</a:t>
            </a:r>
            <a:r>
              <a:rPr lang="ru-RU" dirty="0"/>
              <a:t> </a:t>
            </a:r>
          </a:p>
          <a:p>
            <a:pPr marL="0" indent="0">
              <a:buNone/>
            </a:pPr>
            <a:r>
              <a:rPr lang="ru-RU" dirty="0"/>
              <a:t>Этот элемент является основным входным элементом MRP-модуля. В нем должна быть отражена максимально полная информация о всех типах сырья и материалах-комплектующих, необходимых для производства конечного продукта. В этом элементе должен быть указан статус каждого материала, определяющий, имеется ли он на руках, на складе, в текущих заказах или его заказ только планируется, а также описания, его запасов, расположения, цены, возможных задержек поставок, реквизитов поставщиков. Информация по всем вышеперечисленным позициям должна быть заложена отдельно по каждому материалу, участвующему в производственном процессе. </a:t>
            </a:r>
          </a:p>
          <a:p>
            <a:pPr marL="0" indent="0">
              <a:buNone/>
            </a:pPr>
            <a:endParaRPr lang="ru-RU" dirty="0"/>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Планирование потребностей в материалах (MRP – </a:t>
            </a:r>
            <a:r>
              <a:rPr lang="ru-RU" sz="2000" i="1" dirty="0" err="1"/>
              <a:t>Materials</a:t>
            </a:r>
            <a:r>
              <a:rPr lang="ru-RU" sz="2000" i="1" dirty="0"/>
              <a:t> </a:t>
            </a:r>
            <a:r>
              <a:rPr lang="ru-RU" sz="2000" i="1" dirty="0" err="1"/>
              <a:t>Requirements</a:t>
            </a:r>
            <a:r>
              <a:rPr lang="ru-RU" sz="2000" i="1" dirty="0"/>
              <a:t> </a:t>
            </a:r>
            <a:r>
              <a:rPr lang="ru-RU" sz="2000" i="1" dirty="0" err="1"/>
              <a:t>Planning</a:t>
            </a:r>
            <a:r>
              <a:rPr lang="ru-RU" sz="2000" i="1" dirty="0" smtClean="0"/>
              <a:t>)</a:t>
            </a:r>
            <a:endParaRPr lang="ru-RU" sz="2000" dirty="0">
              <a:effectLst/>
            </a:endParaRPr>
          </a:p>
        </p:txBody>
      </p:sp>
    </p:spTree>
    <p:extLst>
      <p:ext uri="{BB962C8B-B14F-4D97-AF65-F5344CB8AC3E}">
        <p14:creationId xmlns:p14="http://schemas.microsoft.com/office/powerpoint/2010/main" val="4007682656"/>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Прямоугольник 31">
            <a:extLst>
              <a:ext uri="{FF2B5EF4-FFF2-40B4-BE49-F238E27FC236}">
                <a16:creationId xmlns:a16="http://schemas.microsoft.com/office/drawing/2014/main" id="{F747F1B4-B831-4277-8AB0-32767F7EB7B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u-RU" noProof="1"/>
          </a:p>
        </p:txBody>
      </p:sp>
      <p:sp>
        <p:nvSpPr>
          <p:cNvPr id="34" name="Полилиния 7">
            <a:extLst>
              <a:ext uri="{FF2B5EF4-FFF2-40B4-BE49-F238E27FC236}">
                <a16:creationId xmlns:a16="http://schemas.microsoft.com/office/drawing/2014/main" id="{D80CFA21-AB7C-4BEB-9BFF-05764FBBF3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rtl="0"/>
            <a:endParaRPr lang="ru-RU" noProof="1">
              <a:solidFill>
                <a:schemeClr val="tx1"/>
              </a:solidFill>
            </a:endParaRPr>
          </a:p>
        </p:txBody>
      </p:sp>
      <p:sp>
        <p:nvSpPr>
          <p:cNvPr id="36" name="Прямоугольник 35">
            <a:extLst>
              <a:ext uri="{FF2B5EF4-FFF2-40B4-BE49-F238E27FC236}">
                <a16:creationId xmlns:a16="http://schemas.microsoft.com/office/drawing/2014/main" id="{12F7E335-851A-4CAE-B09F-E657819D46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Заголовок 1">
            <a:extLst>
              <a:ext uri="{FF2B5EF4-FFF2-40B4-BE49-F238E27FC236}">
                <a16:creationId xmlns:a16="http://schemas.microsoft.com/office/drawing/2014/main" id="{C121D20A-AC91-40FB-9DD8-135D001E5EFD}"/>
              </a:ext>
            </a:extLst>
          </p:cNvPr>
          <p:cNvSpPr>
            <a:spLocks noGrp="1"/>
          </p:cNvSpPr>
          <p:nvPr>
            <p:ph type="title"/>
          </p:nvPr>
        </p:nvSpPr>
        <p:spPr>
          <a:xfrm>
            <a:off x="648930" y="60744"/>
            <a:ext cx="9252154" cy="1016654"/>
          </a:xfrm>
        </p:spPr>
        <p:txBody>
          <a:bodyPr rtlCol="0">
            <a:normAutofit fontScale="90000"/>
          </a:bodyPr>
          <a:lstStyle/>
          <a:p>
            <a:r>
              <a:rPr lang="ru-RU" dirty="0">
                <a:solidFill>
                  <a:schemeClr val="bg1"/>
                </a:solidFill>
              </a:rPr>
              <a:t>Структура и основные принципы работы </a:t>
            </a:r>
            <a:r>
              <a:rPr lang="ru-RU" dirty="0" smtClean="0">
                <a:solidFill>
                  <a:schemeClr val="bg1"/>
                </a:solidFill>
              </a:rPr>
              <a:t>систем</a:t>
            </a:r>
            <a:r>
              <a:rPr lang="ru-RU" dirty="0">
                <a:solidFill>
                  <a:schemeClr val="bg1"/>
                </a:solidFill>
              </a:rPr>
              <a:t>,</a:t>
            </a:r>
            <a:r>
              <a:rPr lang="ru-RU" dirty="0" smtClean="0">
                <a:solidFill>
                  <a:schemeClr val="bg1"/>
                </a:solidFill>
              </a:rPr>
              <a:t> </a:t>
            </a:r>
            <a:r>
              <a:rPr lang="ru-RU" dirty="0">
                <a:solidFill>
                  <a:schemeClr val="bg1"/>
                </a:solidFill>
              </a:rPr>
              <a:t>поддерживающих этот стандарт</a:t>
            </a:r>
            <a:endParaRPr lang="ru-RU" noProof="1">
              <a:solidFill>
                <a:schemeClr val="bg1"/>
              </a:solidFill>
            </a:endParaRPr>
          </a:p>
        </p:txBody>
      </p:sp>
      <p:sp>
        <p:nvSpPr>
          <p:cNvPr id="38" name="Полилиния: фигура 37">
            <a:extLst>
              <a:ext uri="{FF2B5EF4-FFF2-40B4-BE49-F238E27FC236}">
                <a16:creationId xmlns:a16="http://schemas.microsoft.com/office/drawing/2014/main" id="{10B541F0-7F6E-402E-84D8-CF96EACA5F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3" name="Объект 2"/>
          <p:cNvSpPr>
            <a:spLocks noGrp="1"/>
          </p:cNvSpPr>
          <p:nvPr>
            <p:ph idx="1"/>
          </p:nvPr>
        </p:nvSpPr>
        <p:spPr>
          <a:xfrm>
            <a:off x="600323" y="3649649"/>
            <a:ext cx="11016533" cy="2822713"/>
          </a:xfrm>
        </p:spPr>
        <p:txBody>
          <a:bodyPr>
            <a:normAutofit fontScale="70000" lnSpcReduction="20000"/>
          </a:bodyPr>
          <a:lstStyle/>
          <a:p>
            <a:pPr marL="0" indent="0">
              <a:buNone/>
            </a:pPr>
            <a:r>
              <a:rPr lang="ru-RU" dirty="0"/>
              <a:t>Входными элементами MRP-модуля являются: </a:t>
            </a:r>
          </a:p>
          <a:p>
            <a:pPr marL="0" lvl="0" indent="0">
              <a:buNone/>
            </a:pPr>
            <a:r>
              <a:rPr lang="ru-RU" b="1" dirty="0"/>
              <a:t>Программа производства</a:t>
            </a:r>
            <a:r>
              <a:rPr lang="en-US" b="1" dirty="0"/>
              <a:t> (Master Production Schedule)</a:t>
            </a:r>
            <a:r>
              <a:rPr lang="en-US" dirty="0"/>
              <a:t> </a:t>
            </a:r>
            <a:endParaRPr lang="ru-RU" dirty="0"/>
          </a:p>
          <a:p>
            <a:pPr marL="0" indent="0">
              <a:buNone/>
            </a:pPr>
            <a:r>
              <a:rPr lang="ru-RU" dirty="0"/>
              <a:t>Этот элемент представляет собой оптимизированный график распределения времени для производства необходимой партии готовой продукции за планируемый период или диапазон периодов. </a:t>
            </a:r>
          </a:p>
          <a:p>
            <a:pPr marL="0" lvl="0" indent="0">
              <a:buNone/>
            </a:pPr>
            <a:r>
              <a:rPr lang="ru-RU" b="1" dirty="0"/>
              <a:t>Перечень составляющих конечного продукта (</a:t>
            </a:r>
            <a:r>
              <a:rPr lang="ru-RU" b="1" dirty="0" err="1"/>
              <a:t>Bills</a:t>
            </a:r>
            <a:r>
              <a:rPr lang="ru-RU" b="1" dirty="0"/>
              <a:t> </a:t>
            </a:r>
            <a:r>
              <a:rPr lang="ru-RU" b="1" dirty="0" err="1"/>
              <a:t>of</a:t>
            </a:r>
            <a:r>
              <a:rPr lang="ru-RU" b="1" dirty="0"/>
              <a:t> </a:t>
            </a:r>
            <a:r>
              <a:rPr lang="ru-RU" b="1" dirty="0" err="1"/>
              <a:t>Material</a:t>
            </a:r>
            <a:r>
              <a:rPr lang="ru-RU" b="1" dirty="0"/>
              <a:t> </a:t>
            </a:r>
            <a:r>
              <a:rPr lang="ru-RU" b="1" dirty="0" err="1"/>
              <a:t>File</a:t>
            </a:r>
            <a:r>
              <a:rPr lang="ru-RU" b="1" dirty="0"/>
              <a:t>)</a:t>
            </a:r>
            <a:r>
              <a:rPr lang="ru-RU" dirty="0"/>
              <a:t> </a:t>
            </a:r>
          </a:p>
          <a:p>
            <a:pPr marL="0" indent="0">
              <a:buNone/>
            </a:pPr>
            <a:r>
              <a:rPr lang="ru-RU" dirty="0"/>
              <a:t>Этот элемент представляет собой список материалов и их количество, требуемое для производства конечного продукта. Таким образом, каждый конечный продукт имеет свой перечень составляющих. Кроме того, здесь содержится описание структуры конечного продукта, т.е. он содержит в себе полную информацию по последовательности его сборки. Чрезвычайно важно поддерживать точность всех записей в этом элементе и соответственно корректировать их всякий раз при внесении изменений в структуру и\или технологию производства конечного продукта. </a:t>
            </a:r>
          </a:p>
          <a:p>
            <a:pPr marL="0" indent="0">
              <a:buNone/>
            </a:pPr>
            <a:endParaRPr lang="ru-RU" dirty="0"/>
          </a:p>
        </p:txBody>
      </p:sp>
      <p:sp>
        <p:nvSpPr>
          <p:cNvPr id="4" name="Прямоугольник 3"/>
          <p:cNvSpPr/>
          <p:nvPr/>
        </p:nvSpPr>
        <p:spPr>
          <a:xfrm>
            <a:off x="600323" y="2487992"/>
            <a:ext cx="11016533" cy="707886"/>
          </a:xfrm>
          <a:prstGeom prst="rect">
            <a:avLst/>
          </a:prstGeom>
        </p:spPr>
        <p:txBody>
          <a:bodyPr wrap="square">
            <a:spAutoFit/>
          </a:bodyPr>
          <a:lstStyle/>
          <a:p>
            <a:r>
              <a:rPr lang="ru-RU" sz="2000" dirty="0" smtClean="0">
                <a:solidFill>
                  <a:schemeClr val="accent1">
                    <a:lumMod val="60000"/>
                    <a:lumOff val="40000"/>
                  </a:schemeClr>
                </a:solidFill>
              </a:rPr>
              <a:t>Механизм работы систем класса </a:t>
            </a:r>
            <a:r>
              <a:rPr lang="en-US" sz="2000" dirty="0" smtClean="0">
                <a:solidFill>
                  <a:schemeClr val="accent1">
                    <a:lumMod val="60000"/>
                    <a:lumOff val="40000"/>
                  </a:schemeClr>
                </a:solidFill>
              </a:rPr>
              <a:t>MRP</a:t>
            </a:r>
            <a:r>
              <a:rPr lang="ru-RU" sz="2000" dirty="0" smtClean="0">
                <a:solidFill>
                  <a:schemeClr val="accent1">
                    <a:lumMod val="60000"/>
                    <a:lumOff val="40000"/>
                  </a:schemeClr>
                </a:solidFill>
              </a:rPr>
              <a:t> </a:t>
            </a:r>
            <a:r>
              <a:rPr lang="en-US" sz="2000" dirty="0" smtClean="0">
                <a:solidFill>
                  <a:schemeClr val="accent1">
                    <a:lumMod val="60000"/>
                    <a:lumOff val="40000"/>
                  </a:schemeClr>
                </a:solidFill>
              </a:rPr>
              <a:t>II</a:t>
            </a:r>
            <a:endParaRPr lang="ru-RU" sz="2000" dirty="0" smtClean="0">
              <a:solidFill>
                <a:schemeClr val="accent1">
                  <a:lumMod val="60000"/>
                  <a:lumOff val="40000"/>
                </a:schemeClr>
              </a:solidFill>
            </a:endParaRPr>
          </a:p>
          <a:p>
            <a:r>
              <a:rPr lang="ru-RU" sz="2000" i="1" dirty="0"/>
              <a:t>Планирование потребностей в материалах (MRP – </a:t>
            </a:r>
            <a:r>
              <a:rPr lang="ru-RU" sz="2000" i="1" dirty="0" err="1"/>
              <a:t>Materials</a:t>
            </a:r>
            <a:r>
              <a:rPr lang="ru-RU" sz="2000" i="1" dirty="0"/>
              <a:t> </a:t>
            </a:r>
            <a:r>
              <a:rPr lang="ru-RU" sz="2000" i="1" dirty="0" err="1"/>
              <a:t>Requirements</a:t>
            </a:r>
            <a:r>
              <a:rPr lang="ru-RU" sz="2000" i="1" dirty="0"/>
              <a:t> </a:t>
            </a:r>
            <a:r>
              <a:rPr lang="ru-RU" sz="2000" i="1" dirty="0" err="1"/>
              <a:t>Planning</a:t>
            </a:r>
            <a:r>
              <a:rPr lang="ru-RU" sz="2000" i="1" dirty="0" smtClean="0"/>
              <a:t>)</a:t>
            </a:r>
            <a:endParaRPr lang="ru-RU" sz="2000" dirty="0">
              <a:effectLst/>
            </a:endParaRPr>
          </a:p>
        </p:txBody>
      </p:sp>
    </p:spTree>
    <p:extLst>
      <p:ext uri="{BB962C8B-B14F-4D97-AF65-F5344CB8AC3E}">
        <p14:creationId xmlns:p14="http://schemas.microsoft.com/office/powerpoint/2010/main" val="630109762"/>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Ион">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Office_36806570_TF78148557.potx" id="{031EB046-6526-43EE-9104-044544D7FD50}" vid="{8BD41C85-6966-4BDB-98F5-B7981A1067B3}"/>
    </a:ext>
  </a:extLst>
</a:theme>
</file>

<file path=ppt/theme/theme2.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9F30101-685D-45DE-9DB6-1F040B2FDEB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8661AA8-FA16-4E58-B6CE-5E6FE2A09464}">
  <ds:schemaRefs>
    <ds:schemaRef ds:uri="http://schemas.microsoft.com/office/2006/documentManagement/types"/>
    <ds:schemaRef ds:uri="http://purl.org/dc/elements/1.1/"/>
    <ds:schemaRef ds:uri="71af3243-3dd4-4a8d-8c0d-dd76da1f02a5"/>
    <ds:schemaRef ds:uri="http://purl.org/dc/dcmitype/"/>
    <ds:schemaRef ds:uri="http://schemas.microsoft.com/office/2006/metadata/properties"/>
    <ds:schemaRef ds:uri="http://purl.org/dc/terms/"/>
    <ds:schemaRef ds:uri="http://schemas.microsoft.com/office/infopath/2007/PartnerControls"/>
    <ds:schemaRef ds:uri="http://schemas.openxmlformats.org/package/2006/metadata/core-properties"/>
    <ds:schemaRef ds:uri="16c05727-aa75-4e4a-9b5f-8a80a1165891"/>
    <ds:schemaRef ds:uri="http://www.w3.org/XML/1998/namespace"/>
  </ds:schemaRefs>
</ds:datastoreItem>
</file>

<file path=customXml/itemProps3.xml><?xml version="1.0" encoding="utf-8"?>
<ds:datastoreItem xmlns:ds="http://schemas.openxmlformats.org/officeDocument/2006/customXml" ds:itemID="{F1FC55D3-F645-4907-9137-B16FB6054B5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Оформление Ион</Template>
  <TotalTime>0</TotalTime>
  <Words>3088</Words>
  <Application>Microsoft Office PowerPoint</Application>
  <PresentationFormat>Широкоэкранный</PresentationFormat>
  <Paragraphs>366</Paragraphs>
  <Slides>26</Slides>
  <Notes>26</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26</vt:i4>
      </vt:variant>
    </vt:vector>
  </HeadingPairs>
  <TitlesOfParts>
    <vt:vector size="32" baseType="lpstr">
      <vt:lpstr>Arial</vt:lpstr>
      <vt:lpstr>Calibri</vt:lpstr>
      <vt:lpstr>Century Gothic</vt:lpstr>
      <vt:lpstr>Times New Roman</vt:lpstr>
      <vt:lpstr>Wingdings 3</vt:lpstr>
      <vt:lpstr>Ион</vt:lpstr>
      <vt:lpstr>ЛЕКЦИЯ 11(4) Системы класса MRP II (часть 2)</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lpstr>Структура и основные принципы работы систем, поддерживающих этот стандарт</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2020-11-11T04:42:31Z</dcterms:created>
  <dcterms:modified xsi:type="dcterms:W3CDTF">2020-11-18T10:21:10Z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